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  <p:sldMasterId id="2147483682" r:id="rId6"/>
    <p:sldMasterId id="2147483679" r:id="rId7"/>
    <p:sldMasterId id="2147483712" r:id="rId8"/>
    <p:sldMasterId id="2147483676" r:id="rId9"/>
    <p:sldMasterId id="2147483670" r:id="rId10"/>
    <p:sldMasterId id="2147483692" r:id="rId11"/>
  </p:sldMasterIdLst>
  <p:notesMasterIdLst>
    <p:notesMasterId r:id="rId28"/>
  </p:notesMasterIdLst>
  <p:handoutMasterIdLst>
    <p:handoutMasterId r:id="rId29"/>
  </p:handoutMasterIdLst>
  <p:sldIdLst>
    <p:sldId id="283" r:id="rId12"/>
    <p:sldId id="309" r:id="rId13"/>
    <p:sldId id="310" r:id="rId14"/>
    <p:sldId id="320" r:id="rId15"/>
    <p:sldId id="284" r:id="rId16"/>
    <p:sldId id="313" r:id="rId17"/>
    <p:sldId id="311" r:id="rId18"/>
    <p:sldId id="321" r:id="rId19"/>
    <p:sldId id="288" r:id="rId20"/>
    <p:sldId id="322" r:id="rId21"/>
    <p:sldId id="292" r:id="rId22"/>
    <p:sldId id="328" r:id="rId23"/>
    <p:sldId id="282" r:id="rId24"/>
    <p:sldId id="319" r:id="rId25"/>
    <p:sldId id="327" r:id="rId26"/>
    <p:sldId id="326" r:id="rId27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Futur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000000"/>
    <a:srgbClr val="FF65F4"/>
    <a:srgbClr val="FF6600"/>
    <a:srgbClr val="FF5050"/>
    <a:srgbClr val="7A003D"/>
    <a:srgbClr val="05FF35"/>
    <a:srgbClr val="CDEBC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4F8F6-7BCD-4598-8D0F-A02D2F788656}" v="41" dt="2024-06-10T09:36:47.64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Entwistle" userId="S::victoria.entwistle@davidlewis.org.uk::e6c9282d-3d28-41cd-8d9c-503262a68ae8" providerId="AD" clId="Web-{C8657918-94AB-C75F-5633-28117EBFCF9A}"/>
    <pc:docChg chg="modSld">
      <pc:chgData name="Victoria Entwistle" userId="S::victoria.entwistle@davidlewis.org.uk::e6c9282d-3d28-41cd-8d9c-503262a68ae8" providerId="AD" clId="Web-{C8657918-94AB-C75F-5633-28117EBFCF9A}" dt="2024-06-03T10:02:35.958" v="51" actId="1076"/>
      <pc:docMkLst>
        <pc:docMk/>
      </pc:docMkLst>
      <pc:sldChg chg="modSp">
        <pc:chgData name="Victoria Entwistle" userId="S::victoria.entwistle@davidlewis.org.uk::e6c9282d-3d28-41cd-8d9c-503262a68ae8" providerId="AD" clId="Web-{C8657918-94AB-C75F-5633-28117EBFCF9A}" dt="2024-06-03T10:02:35.958" v="51" actId="1076"/>
        <pc:sldMkLst>
          <pc:docMk/>
          <pc:sldMk cId="3075902613" sldId="322"/>
        </pc:sldMkLst>
        <pc:spChg chg="mod">
          <ac:chgData name="Victoria Entwistle" userId="S::victoria.entwistle@davidlewis.org.uk::e6c9282d-3d28-41cd-8d9c-503262a68ae8" providerId="AD" clId="Web-{C8657918-94AB-C75F-5633-28117EBFCF9A}" dt="2024-06-03T09:59:54.689" v="4" actId="20577"/>
          <ac:spMkLst>
            <pc:docMk/>
            <pc:sldMk cId="3075902613" sldId="322"/>
            <ac:spMk id="9" creationId="{00000000-0000-0000-0000-000000000000}"/>
          </ac:spMkLst>
        </pc:spChg>
        <pc:spChg chg="mod">
          <ac:chgData name="Victoria Entwistle" userId="S::victoria.entwistle@davidlewis.org.uk::e6c9282d-3d28-41cd-8d9c-503262a68ae8" providerId="AD" clId="Web-{C8657918-94AB-C75F-5633-28117EBFCF9A}" dt="2024-06-03T10:02:35.958" v="51" actId="1076"/>
          <ac:spMkLst>
            <pc:docMk/>
            <pc:sldMk cId="3075902613" sldId="322"/>
            <ac:spMk id="29" creationId="{00000000-0000-0000-0000-000000000000}"/>
          </ac:spMkLst>
        </pc:spChg>
        <pc:spChg chg="mod">
          <ac:chgData name="Victoria Entwistle" userId="S::victoria.entwistle@davidlewis.org.uk::e6c9282d-3d28-41cd-8d9c-503262a68ae8" providerId="AD" clId="Web-{C8657918-94AB-C75F-5633-28117EBFCF9A}" dt="2024-06-03T10:01:52.442" v="47" actId="20577"/>
          <ac:spMkLst>
            <pc:docMk/>
            <pc:sldMk cId="3075902613" sldId="322"/>
            <ac:spMk id="32" creationId="{00000000-0000-0000-0000-000000000000}"/>
          </ac:spMkLst>
        </pc:spChg>
        <pc:spChg chg="mod">
          <ac:chgData name="Victoria Entwistle" userId="S::victoria.entwistle@davidlewis.org.uk::e6c9282d-3d28-41cd-8d9c-503262a68ae8" providerId="AD" clId="Web-{C8657918-94AB-C75F-5633-28117EBFCF9A}" dt="2024-06-03T10:02:08.426" v="48" actId="1076"/>
          <ac:spMkLst>
            <pc:docMk/>
            <pc:sldMk cId="3075902613" sldId="322"/>
            <ac:spMk id="33" creationId="{00000000-0000-0000-0000-000000000000}"/>
          </ac:spMkLst>
        </pc:spChg>
        <pc:cxnChg chg="mod">
          <ac:chgData name="Victoria Entwistle" userId="S::victoria.entwistle@davidlewis.org.uk::e6c9282d-3d28-41cd-8d9c-503262a68ae8" providerId="AD" clId="Web-{C8657918-94AB-C75F-5633-28117EBFCF9A}" dt="2024-06-03T10:02:08.426" v="48" actId="1076"/>
          <ac:cxnSpMkLst>
            <pc:docMk/>
            <pc:sldMk cId="3075902613" sldId="322"/>
            <ac:cxnSpMk id="73" creationId="{00000000-0000-0000-0000-000000000000}"/>
          </ac:cxnSpMkLst>
        </pc:cxnChg>
        <pc:cxnChg chg="mod">
          <ac:chgData name="Victoria Entwistle" userId="S::victoria.entwistle@davidlewis.org.uk::e6c9282d-3d28-41cd-8d9c-503262a68ae8" providerId="AD" clId="Web-{C8657918-94AB-C75F-5633-28117EBFCF9A}" dt="2024-06-03T10:02:35.958" v="51" actId="1076"/>
          <ac:cxnSpMkLst>
            <pc:docMk/>
            <pc:sldMk cId="3075902613" sldId="322"/>
            <ac:cxnSpMk id="74" creationId="{00000000-0000-0000-0000-000000000000}"/>
          </ac:cxnSpMkLst>
        </pc:cxnChg>
      </pc:sldChg>
    </pc:docChg>
  </pc:docChgLst>
  <pc:docChgLst>
    <pc:chgData name="Carol Davies" userId="S::carol.davies@davidlewis.org.uk::e4eb8b8c-343c-4b7f-b3ee-5906515f9a86" providerId="AD" clId="Web-{9734F8F6-7BCD-4598-8D0F-A02D2F788656}"/>
    <pc:docChg chg="modSld">
      <pc:chgData name="Carol Davies" userId="S::carol.davies@davidlewis.org.uk::e4eb8b8c-343c-4b7f-b3ee-5906515f9a86" providerId="AD" clId="Web-{9734F8F6-7BCD-4598-8D0F-A02D2F788656}" dt="2024-06-10T09:36:47.648" v="37" actId="1076"/>
      <pc:docMkLst>
        <pc:docMk/>
      </pc:docMkLst>
      <pc:sldChg chg="addSp delSp modSp">
        <pc:chgData name="Carol Davies" userId="S::carol.davies@davidlewis.org.uk::e4eb8b8c-343c-4b7f-b3ee-5906515f9a86" providerId="AD" clId="Web-{9734F8F6-7BCD-4598-8D0F-A02D2F788656}" dt="2024-06-10T09:36:47.648" v="37" actId="1076"/>
        <pc:sldMkLst>
          <pc:docMk/>
          <pc:sldMk cId="3922028381" sldId="310"/>
        </pc:sldMkLst>
        <pc:spChg chg="mod">
          <ac:chgData name="Carol Davies" userId="S::carol.davies@davidlewis.org.uk::e4eb8b8c-343c-4b7f-b3ee-5906515f9a86" providerId="AD" clId="Web-{9734F8F6-7BCD-4598-8D0F-A02D2F788656}" dt="2024-06-10T09:31:47.076" v="18" actId="1076"/>
          <ac:spMkLst>
            <pc:docMk/>
            <pc:sldMk cId="3922028381" sldId="310"/>
            <ac:spMk id="22" creationId="{00000000-0000-0000-0000-000000000000}"/>
          </ac:spMkLst>
        </pc:spChg>
        <pc:spChg chg="mod">
          <ac:chgData name="Carol Davies" userId="S::carol.davies@davidlewis.org.uk::e4eb8b8c-343c-4b7f-b3ee-5906515f9a86" providerId="AD" clId="Web-{9734F8F6-7BCD-4598-8D0F-A02D2F788656}" dt="2024-06-10T09:32:01.358" v="20" actId="1076"/>
          <ac:spMkLst>
            <pc:docMk/>
            <pc:sldMk cId="3922028381" sldId="310"/>
            <ac:spMk id="28" creationId="{00000000-0000-0000-0000-000000000000}"/>
          </ac:spMkLst>
        </pc:spChg>
        <pc:picChg chg="add del mod">
          <ac:chgData name="Carol Davies" userId="S::carol.davies@davidlewis.org.uk::e4eb8b8c-343c-4b7f-b3ee-5906515f9a86" providerId="AD" clId="Web-{9734F8F6-7BCD-4598-8D0F-A02D2F788656}" dt="2024-06-10T09:31:00.919" v="8"/>
          <ac:picMkLst>
            <pc:docMk/>
            <pc:sldMk cId="3922028381" sldId="310"/>
            <ac:picMk id="2" creationId="{08E9F896-CC39-802D-6459-7FEE360685CB}"/>
          </ac:picMkLst>
        </pc:picChg>
        <pc:picChg chg="del">
          <ac:chgData name="Carol Davies" userId="S::carol.davies@davidlewis.org.uk::e4eb8b8c-343c-4b7f-b3ee-5906515f9a86" providerId="AD" clId="Web-{9734F8F6-7BCD-4598-8D0F-A02D2F788656}" dt="2024-06-10T09:29:24.150" v="0"/>
          <ac:picMkLst>
            <pc:docMk/>
            <pc:sldMk cId="3922028381" sldId="310"/>
            <ac:picMk id="11" creationId="{00000000-0000-0000-0000-000000000000}"/>
          </ac:picMkLst>
        </pc:picChg>
        <pc:picChg chg="add del mod">
          <ac:chgData name="Carol Davies" userId="S::carol.davies@davidlewis.org.uk::e4eb8b8c-343c-4b7f-b3ee-5906515f9a86" providerId="AD" clId="Web-{9734F8F6-7BCD-4598-8D0F-A02D2F788656}" dt="2024-06-10T09:35:34.255" v="21"/>
          <ac:picMkLst>
            <pc:docMk/>
            <pc:sldMk cId="3922028381" sldId="310"/>
            <ac:picMk id="15" creationId="{BB94A0CA-F235-7247-FB2B-199FD2B54D5E}"/>
          </ac:picMkLst>
        </pc:picChg>
        <pc:picChg chg="add mod">
          <ac:chgData name="Carol Davies" userId="S::carol.davies@davidlewis.org.uk::e4eb8b8c-343c-4b7f-b3ee-5906515f9a86" providerId="AD" clId="Web-{9734F8F6-7BCD-4598-8D0F-A02D2F788656}" dt="2024-06-10T09:36:47.648" v="37" actId="1076"/>
          <ac:picMkLst>
            <pc:docMk/>
            <pc:sldMk cId="3922028381" sldId="310"/>
            <ac:picMk id="16" creationId="{F1C589DA-B2D3-8F3A-8446-D2025285D1C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4F84E-D9FC-4553-8747-67DBA4AC32FE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9FB4-3CBE-4CBC-80AF-C2E502D48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0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onth xx - xx 2022"/>
          <p:cNvSpPr txBox="1">
            <a:spLocks noGrp="1"/>
          </p:cNvSpPr>
          <p:nvPr>
            <p:ph type="body" sz="quarter" idx="21"/>
          </p:nvPr>
        </p:nvSpPr>
        <p:spPr>
          <a:xfrm>
            <a:off x="14826343" y="11990585"/>
            <a:ext cx="8706176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</a:defRPr>
            </a:lvl1pPr>
          </a:lstStyle>
          <a:p>
            <a:r>
              <a:t>Month xx - xx 2022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4826343" y="10336799"/>
            <a:ext cx="8706176" cy="16537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243833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ld"/>
                <a:sym typeface="Futura Bold"/>
              </a:rPr>
              <a:t>David Lewis</a:t>
            </a:r>
          </a:p>
          <a:p>
            <a:pPr marL="0" marR="0" lvl="0" indent="0" algn="r" defTabSz="243833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ld"/>
                <a:sym typeface="Futura Bold"/>
              </a:rPr>
              <a:t>Organisation Structures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e Head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avid Lewis Full Logo White.pdf" descr="David Lewis Full Logo Whi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67509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05511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Graph_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620486" y="1730828"/>
            <a:ext cx="11397343" cy="10270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311743" y="1730829"/>
            <a:ext cx="11364686" cy="4506685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311743" y="6432777"/>
            <a:ext cx="11364686" cy="4547847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14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Graph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620486" y="1730828"/>
            <a:ext cx="11397343" cy="10270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311743" y="1730829"/>
            <a:ext cx="11364686" cy="2890158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311743" y="4816250"/>
            <a:ext cx="11364686" cy="2890158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311743" y="7901671"/>
            <a:ext cx="11364686" cy="2890158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94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Graph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620486" y="1706193"/>
            <a:ext cx="23055943" cy="58212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0486" y="7698097"/>
            <a:ext cx="23055943" cy="1658174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0485" y="9526897"/>
            <a:ext cx="23055944" cy="1576533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30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311743" y="2670174"/>
            <a:ext cx="11364686" cy="3096143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311743" y="7901670"/>
            <a:ext cx="11364686" cy="3108451"/>
          </a:xfrm>
          <a:prstGeom prst="rect">
            <a:avLst/>
          </a:prstGeom>
          <a:solidFill>
            <a:srgbClr val="CDEBC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20713" y="2670175"/>
            <a:ext cx="11471275" cy="4337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620484" y="7901671"/>
            <a:ext cx="11471275" cy="4337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620484" y="1925678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19771" y="7157243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21199" y="7288684"/>
            <a:ext cx="11471275" cy="3724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619771" y="2670175"/>
            <a:ext cx="11471275" cy="3724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620484" y="1925678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20486" y="6544187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2244387" y="2670175"/>
            <a:ext cx="11471275" cy="3724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20"/>
          </p:nvPr>
        </p:nvSpPr>
        <p:spPr>
          <a:xfrm>
            <a:off x="12244388" y="7288684"/>
            <a:ext cx="11471275" cy="3724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12244872" y="6544187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12225789" y="1925677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28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70557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Graph_Pu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620486" y="1730828"/>
            <a:ext cx="11397343" cy="10270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311743" y="1730829"/>
            <a:ext cx="11364686" cy="4506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311743" y="6432777"/>
            <a:ext cx="11364686" cy="45478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83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311743" y="2670174"/>
            <a:ext cx="11364686" cy="3096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311743" y="7901670"/>
            <a:ext cx="11364686" cy="3108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20713" y="2670175"/>
            <a:ext cx="11471275" cy="4337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620484" y="7901671"/>
            <a:ext cx="11471275" cy="4337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620484" y="1925678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19771" y="7157243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9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nincal Qual and Com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GB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Clinical, </a:t>
            </a:r>
            <a:r>
              <a:rPr kumimoji="0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Quality</a:t>
            </a:r>
            <a:r>
              <a:rPr kumimoji="0" lang="en-GB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 </a:t>
            </a:r>
            <a:r>
              <a:rPr kumimoji="0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and </a:t>
            </a:r>
            <a:r>
              <a:rPr kumimoji="0" lang="en-GB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Compliance</a:t>
            </a:r>
            <a:endParaRPr kumimoji="0" sz="5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233905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20486" y="1698171"/>
            <a:ext cx="11471275" cy="46962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620485" y="6557052"/>
            <a:ext cx="11471275" cy="46962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2244387" y="1698171"/>
            <a:ext cx="11471275" cy="46962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20"/>
          </p:nvPr>
        </p:nvSpPr>
        <p:spPr>
          <a:xfrm>
            <a:off x="12244388" y="6557052"/>
            <a:ext cx="11471275" cy="46962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029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337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P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620484" y="2514011"/>
            <a:ext cx="12069149" cy="482765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894907" y="1729736"/>
            <a:ext cx="10781522" cy="3096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894907" y="5020049"/>
            <a:ext cx="10781522" cy="2321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620484" y="1729736"/>
            <a:ext cx="12069149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20484" y="7531188"/>
            <a:ext cx="23055945" cy="3555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902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Graph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620486" y="5401842"/>
            <a:ext cx="23055943" cy="68655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0486" y="3743668"/>
            <a:ext cx="23055943" cy="1658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0485" y="1810530"/>
            <a:ext cx="23055944" cy="1658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546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2244387" y="1698172"/>
            <a:ext cx="11471275" cy="46962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20"/>
          </p:nvPr>
        </p:nvSpPr>
        <p:spPr>
          <a:xfrm>
            <a:off x="12244388" y="6544187"/>
            <a:ext cx="11471275" cy="46962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620486" y="1698172"/>
            <a:ext cx="11471275" cy="4696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620486" y="6544186"/>
            <a:ext cx="11471276" cy="2746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20485" y="9440695"/>
            <a:ext cx="11471276" cy="2746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964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Graph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0485" y="3157318"/>
            <a:ext cx="23055944" cy="3064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0485" y="2044935"/>
            <a:ext cx="23055943" cy="603015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0484" y="6731235"/>
            <a:ext cx="23055943" cy="603015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483" y="7843617"/>
            <a:ext cx="23055944" cy="3064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14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67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39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20713" y="1790874"/>
            <a:ext cx="11471275" cy="5947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2205154" y="1790874"/>
            <a:ext cx="11471275" cy="5947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20713" y="2595563"/>
            <a:ext cx="11471275" cy="85566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22"/>
          </p:nvPr>
        </p:nvSpPr>
        <p:spPr>
          <a:xfrm>
            <a:off x="12205153" y="2595562"/>
            <a:ext cx="11471275" cy="85566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9011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Graph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620486" y="1730828"/>
            <a:ext cx="11397343" cy="10270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311743" y="1730829"/>
            <a:ext cx="11364686" cy="4506685"/>
          </a:xfrm>
          <a:prstGeom prst="rect">
            <a:avLst/>
          </a:prstGeom>
          <a:solidFill>
            <a:srgbClr val="B3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311743" y="6432777"/>
            <a:ext cx="11364686" cy="4547847"/>
          </a:xfrm>
          <a:prstGeom prst="rect">
            <a:avLst/>
          </a:prstGeom>
          <a:solidFill>
            <a:srgbClr val="B3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733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Graph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620486" y="1706193"/>
            <a:ext cx="23055943" cy="58212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0486" y="7698097"/>
            <a:ext cx="23055943" cy="1658174"/>
          </a:xfrm>
          <a:prstGeom prst="rect">
            <a:avLst/>
          </a:prstGeom>
          <a:solidFill>
            <a:srgbClr val="B3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0485" y="9526897"/>
            <a:ext cx="23055944" cy="1576533"/>
          </a:xfrm>
          <a:prstGeom prst="rect">
            <a:avLst/>
          </a:prstGeom>
          <a:solidFill>
            <a:srgbClr val="B3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0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ffice of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GB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Chief Execs Office</a:t>
            </a:r>
            <a:endParaRPr kumimoji="0" sz="5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61712927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Graph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620486" y="5401842"/>
            <a:ext cx="23055943" cy="68655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0486" y="3743668"/>
            <a:ext cx="23055943" cy="1658174"/>
          </a:xfrm>
          <a:prstGeom prst="rect">
            <a:avLst/>
          </a:prstGeom>
          <a:solidFill>
            <a:srgbClr val="B3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0485" y="1810530"/>
            <a:ext cx="23055944" cy="1658174"/>
          </a:xfrm>
          <a:prstGeom prst="rect">
            <a:avLst/>
          </a:prstGeom>
          <a:solidFill>
            <a:srgbClr val="B3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841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P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620484" y="2514011"/>
            <a:ext cx="12069149" cy="482765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894907" y="1729736"/>
            <a:ext cx="10781522" cy="3096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894907" y="5020049"/>
            <a:ext cx="10781522" cy="232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620484" y="1729736"/>
            <a:ext cx="12069149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20484" y="7531188"/>
            <a:ext cx="23055945" cy="3555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742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619771" y="1698172"/>
            <a:ext cx="11471275" cy="4696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2244387" y="1698172"/>
            <a:ext cx="11471275" cy="46962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20"/>
          </p:nvPr>
        </p:nvSpPr>
        <p:spPr>
          <a:xfrm>
            <a:off x="12244388" y="6544187"/>
            <a:ext cx="11471275" cy="46962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620486" y="6544187"/>
            <a:ext cx="11471275" cy="4696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0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2311743" y="2670174"/>
            <a:ext cx="11364686" cy="3096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311743" y="7901670"/>
            <a:ext cx="11364686" cy="3108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20713" y="2670175"/>
            <a:ext cx="11471275" cy="4337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620484" y="7901671"/>
            <a:ext cx="11471275" cy="4337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620484" y="1925678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19771" y="7157243"/>
            <a:ext cx="11471988" cy="59475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08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00000"/>
                </a:solidFill>
                <a:latin typeface="Futu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20713" y="1790874"/>
            <a:ext cx="11471275" cy="5947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2205154" y="1790874"/>
            <a:ext cx="11471275" cy="5947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20713" y="2595563"/>
            <a:ext cx="11471275" cy="85566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22"/>
          </p:nvPr>
        </p:nvSpPr>
        <p:spPr>
          <a:xfrm>
            <a:off x="12205153" y="2595562"/>
            <a:ext cx="11471275" cy="85566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440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 Edu &amp; Day Header pages (pu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Our </a:t>
            </a:r>
            <a:r>
              <a:rPr kumimoji="0" lang="en-US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Residential, Education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US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and Day Services</a:t>
            </a:r>
            <a:endParaRPr kumimoji="0" sz="5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"/>
              <a:sym typeface="Futura"/>
            </a:endParaRPr>
          </a:p>
        </p:txBody>
      </p:sp>
      <p:sp>
        <p:nvSpPr>
          <p:cNvPr id="6" name="Lead Directors: Victoria Entwistle &amp; Simon Messenger"/>
          <p:cNvSpPr txBox="1"/>
          <p:nvPr userDrawn="1"/>
        </p:nvSpPr>
        <p:spPr>
          <a:xfrm>
            <a:off x="929803" y="11721339"/>
            <a:ext cx="10415676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825500">
              <a:defRPr sz="2900">
                <a:solidFill>
                  <a:srgbClr val="FFFFFF"/>
                </a:solidFill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Lead Directors: </a:t>
            </a: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Angie Fisher</a:t>
            </a:r>
            <a:r>
              <a:rPr kumimoji="0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 &amp; Simon Messenger</a:t>
            </a:r>
          </a:p>
        </p:txBody>
      </p:sp>
    </p:spTree>
    <p:extLst>
      <p:ext uri="{BB962C8B-B14F-4D97-AF65-F5344CB8AC3E}">
        <p14:creationId xmlns:p14="http://schemas.microsoft.com/office/powerpoint/2010/main" val="20831703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nce Head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avid Lewis Full Logo White.pdf" descr="David Lewis Full Logo Whi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ead Directors: Victoria Entwistle &amp; Simon Messenger"/>
          <p:cNvSpPr txBox="1"/>
          <p:nvPr userDrawn="1"/>
        </p:nvSpPr>
        <p:spPr>
          <a:xfrm>
            <a:off x="929803" y="11721339"/>
            <a:ext cx="10415676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825500"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/>
              <a:t>Lead Director: John Heritage</a:t>
            </a:r>
          </a:p>
        </p:txBody>
      </p:sp>
      <p:sp>
        <p:nvSpPr>
          <p:cNvPr id="14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Our </a:t>
            </a:r>
            <a:r>
              <a:rPr kumimoji="0" lang="en-GB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Futura"/>
              </a:rPr>
              <a:t>Performance as a partner 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GB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Futura"/>
              </a:rPr>
              <a:t>and our external profile</a:t>
            </a:r>
          </a:p>
        </p:txBody>
      </p:sp>
    </p:spTree>
    <p:extLst>
      <p:ext uri="{BB962C8B-B14F-4D97-AF65-F5344CB8AC3E}">
        <p14:creationId xmlns:p14="http://schemas.microsoft.com/office/powerpoint/2010/main" val="141680994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 Head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avid Lewis Full Logo White.pdf" descr="David Lewis Full Logo Whi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US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Finance and Estates</a:t>
            </a:r>
            <a:endParaRPr kumimoji="0" sz="5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2721768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 Edu &amp; Day Head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avid Lewis Full Logo White.pdf" descr="David Lewis Full Logo Whi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ead Directors: Victoria Entwistle &amp; Simon Messenger"/>
          <p:cNvSpPr txBox="1"/>
          <p:nvPr userDrawn="1"/>
        </p:nvSpPr>
        <p:spPr>
          <a:xfrm>
            <a:off x="929803" y="11721339"/>
            <a:ext cx="10415676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825500">
              <a:defRPr sz="29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GB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Futura"/>
              </a:rPr>
              <a:t>Residential and Day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8708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eople, Culture &amp; Sys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avid Lewis Full Logo White.pdf" descr="David Lewis Full Logo Whi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US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People, Culture &amp; Systems</a:t>
            </a:r>
            <a:endParaRPr kumimoji="0" sz="5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34309113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nce Head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avid Lewis Full Logo White.pdf" descr="David Lewis Full Logo Whi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ead Directors: Victoria Entwistle &amp; Simon Messenger"/>
          <p:cNvSpPr txBox="1"/>
          <p:nvPr userDrawn="1"/>
        </p:nvSpPr>
        <p:spPr>
          <a:xfrm>
            <a:off x="929803" y="11721339"/>
            <a:ext cx="10415676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825500"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/>
              <a:t>Lead Director: John Heritage</a:t>
            </a:r>
          </a:p>
        </p:txBody>
      </p:sp>
      <p:sp>
        <p:nvSpPr>
          <p:cNvPr id="14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US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Risks</a:t>
            </a:r>
            <a:endParaRPr kumimoji="0" lang="en-GB" sz="5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741914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SC_1692.JPG" descr="DSC_169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vectors from indesign.png" descr="vectors from indesign.png"/>
          <p:cNvPicPr>
            <a:picLocks noChangeAspect="1"/>
          </p:cNvPicPr>
          <p:nvPr userDrawn="1"/>
        </p:nvPicPr>
        <p:blipFill>
          <a:blip r:embed="rId4" cstate="email">
            <a:alphaModFix amt="33605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"/>
            <a:ext cx="24384000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vectors from indesign.png" descr="vectors from indesign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David Lewis Full Logo White.pdf" descr="David Lewis Full Logo White.pd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69" y="11756725"/>
            <a:ext cx="4166565" cy="618475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444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1054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1663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2273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28829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3492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4102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4711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5321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SC_0997_Fotor5 and 6 duo.jpg" descr="DSC_0997_Fotor5 and 6 du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vectors from indesign6.png" descr="vectors from indesign6.png"/>
          <p:cNvPicPr>
            <a:picLocks noChangeAspect="1"/>
          </p:cNvPicPr>
          <p:nvPr/>
        </p:nvPicPr>
        <p:blipFill>
          <a:blip r:embed="rId7" cstate="email">
            <a:alphaModFix amt="90063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vectors from indesign6.png" descr="vectors from indesign6.png"/>
          <p:cNvPicPr>
            <a:picLocks noChangeAspect="1"/>
          </p:cNvPicPr>
          <p:nvPr/>
        </p:nvPicPr>
        <p:blipFill>
          <a:blip r:embed="rId8" cstate="email">
            <a:alphaModFix amt="49854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avid Lewis Full Logo White.pdf" descr="David Lewis Full Logo White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3589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718" r:id="rId2"/>
    <p:sldLayoutId id="2147483666" r:id="rId3"/>
    <p:sldLayoutId id="2147483688" r:id="rId4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444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1054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1663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2273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28829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3492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4102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4711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5321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SC_1796_Fotor1 duo.jpg" descr="DSC_1796_Fotor1 duo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vectors from indesign7.png" descr="vectors from indesign7.png"/>
          <p:cNvPicPr>
            <a:picLocks noChangeAspect="1"/>
          </p:cNvPicPr>
          <p:nvPr userDrawn="1"/>
        </p:nvPicPr>
        <p:blipFill>
          <a:blip r:embed="rId5" cstate="email">
            <a:alphaModFix amt="4992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vectors from indesign7.png" descr="vectors from indesign7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David Lewis Full Logo White.pdf" descr="David Lewis Full Logo White.pd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8491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444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1054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1663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2273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28829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3492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4102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4711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5321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SC_1916_Fotorshot 5and6 duo.jpg" descr="DSC_1916_Fotorshot 5and6 duo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vectors from indesign72.png" descr="vectors from indesign7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9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vectors from indesign72.png" descr="vectors from indesign72.png"/>
          <p:cNvPicPr>
            <a:picLocks noChangeAspect="1"/>
          </p:cNvPicPr>
          <p:nvPr userDrawn="1"/>
        </p:nvPicPr>
        <p:blipFill>
          <a:blip r:embed="rId6" cstate="email">
            <a:alphaModFix amt="5042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avid Lewis Full Logo White.pdf" descr="David Lewis Full Logo White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93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702" r:id="rId2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444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1054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1663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2273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28829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3492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4102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4711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5321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SC_1916_Fotorshot 5and6 duo.jpg" descr="DSC_1916_Fotorshot 5and6 duo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vectors from indesign72.png" descr="vectors from indesign7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9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vectors from indesign72.png" descr="vectors from indesign72.png"/>
          <p:cNvPicPr>
            <a:picLocks noChangeAspect="1"/>
          </p:cNvPicPr>
          <p:nvPr userDrawn="1"/>
        </p:nvPicPr>
        <p:blipFill>
          <a:blip r:embed="rId6" cstate="email">
            <a:alphaModFix amt="5042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avid Lewis Full Logo White.pdf" descr="David Lewis Full Logo White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ur Quality, Safety…"/>
          <p:cNvSpPr txBox="1"/>
          <p:nvPr userDrawn="1"/>
        </p:nvSpPr>
        <p:spPr>
          <a:xfrm>
            <a:off x="929803" y="9518698"/>
            <a:ext cx="13337058" cy="220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</a:defRPr>
            </a:pPr>
            <a:r>
              <a:rPr kumimoji="0" lang="en-US" sz="5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sym typeface="Futura"/>
              </a:rPr>
              <a:t>Education</a:t>
            </a:r>
            <a:endParaRPr kumimoji="0" lang="en-GB" sz="5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654554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444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1054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1663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2273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28829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3492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4102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4711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5321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ectors from indesign3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24384000" cy="1353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vectors from indesign5.png" descr="vectors from indesign5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David Lewis Full Logo White.pdf" descr="David Lewis Full Logo White.pd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6990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77" r:id="rId2"/>
    <p:sldLayoutId id="2147483685" r:id="rId3"/>
    <p:sldLayoutId id="2147483678" r:id="rId4"/>
    <p:sldLayoutId id="2147483691" r:id="rId5"/>
    <p:sldLayoutId id="2147483704" r:id="rId6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444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1054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1663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2273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28829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3492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4102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4711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5321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vectors from indesign3.png" descr="vectors from indesign3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vectors from indesign3.png" descr="vectors from indesign3.png"/>
          <p:cNvPicPr>
            <a:picLocks noChangeAspect="1"/>
          </p:cNvPicPr>
          <p:nvPr userDrawn="1"/>
        </p:nvPicPr>
        <p:blipFill>
          <a:blip r:embed="rId13" cstate="email">
            <a:alphaModFix amt="5025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5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David Lewis Full Logo White.pdf" descr="David Lewis Full Logo White.pd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8016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10" r:id="rId3"/>
    <p:sldLayoutId id="2147483684" r:id="rId4"/>
    <p:sldLayoutId id="2147483699" r:id="rId5"/>
    <p:sldLayoutId id="2147483705" r:id="rId6"/>
    <p:sldLayoutId id="2147483708" r:id="rId7"/>
    <p:sldLayoutId id="2147483706" r:id="rId8"/>
    <p:sldLayoutId id="2147483711" r:id="rId9"/>
    <p:sldLayoutId id="2147483717" r:id="rId10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444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1054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1663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2273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28829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3492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4102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4711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5321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90487"/>
            <a:ext cx="24384000" cy="1353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" y="857"/>
            <a:ext cx="24380952" cy="13714286"/>
          </a:xfrm>
          <a:prstGeom prst="rect">
            <a:avLst/>
          </a:prstGeom>
        </p:spPr>
      </p:pic>
      <p:pic>
        <p:nvPicPr>
          <p:cNvPr id="13" name="David Lewis Full Logo White.pdf" descr="David Lewis Full Logo White.pd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43" y="12528944"/>
            <a:ext cx="3443428" cy="51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885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7" r:id="rId3"/>
    <p:sldLayoutId id="2147483698" r:id="rId4"/>
    <p:sldLayoutId id="2147483701" r:id="rId5"/>
    <p:sldLayoutId id="2147483694" r:id="rId6"/>
    <p:sldLayoutId id="2147483695" r:id="rId7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444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1pPr>
      <a:lvl2pPr marL="1054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2pPr>
      <a:lvl3pPr marL="1663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3pPr>
      <a:lvl4pPr marL="2273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4pPr>
      <a:lvl5pPr marL="28829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5pPr>
      <a:lvl6pPr marL="34925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6pPr>
      <a:lvl7pPr marL="41021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7pPr>
      <a:lvl8pPr marL="47117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8pPr>
      <a:lvl9pPr marL="5321300" marR="0" indent="-444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929292"/>
          </a:solidFill>
          <a:uFillTx/>
          <a:latin typeface="+mn-lt"/>
          <a:ea typeface="+mn-ea"/>
          <a:cs typeface="+mn-cs"/>
          <a:sym typeface="Futu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 lIns="45719" tIns="45719" rIns="45719" bIns="45719" anchor="t"/>
          <a:lstStyle/>
          <a:p>
            <a:r>
              <a:rPr lang="en-US"/>
              <a:t>June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002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67514" y="420952"/>
            <a:ext cx="23055943" cy="914400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Clinical Services, Quality &amp; Compliance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8139" y="4819243"/>
            <a:ext cx="4875294" cy="194925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IPC, Meds Management &amp; Named Nurse for School &amp; College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Jackie Lamb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5366" y="1633287"/>
            <a:ext cx="7416800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Director of </a:t>
            </a:r>
            <a:r>
              <a:rPr lang="en-GB" sz="3200" b="1">
                <a:solidFill>
                  <a:schemeClr val="accent1">
                    <a:lumMod val="50000"/>
                  </a:schemeClr>
                </a:solidFill>
              </a:rPr>
              <a:t>Clinical Services, Quality &amp; Compliance</a:t>
            </a:r>
            <a:endParaRPr lang="en-GB" sz="3200" b="1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Victoria Entwistle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98262" y="4748082"/>
            <a:ext cx="4134678" cy="207236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Doctors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Dr Paul Cooper (Medical Director)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Dr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Tawfeeq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Arkan</a:t>
            </a:r>
            <a:endParaRPr lang="en-GB" sz="2400" b="0" i="0" u="none" strike="noStrike" cap="none" spc="0" normalizeH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3849" y="4585461"/>
            <a:ext cx="4578433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Head of Clinical Service &amp; Quality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Claire Munro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9716" y="4674821"/>
            <a:ext cx="3990059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Head of Social Work and Welfare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Becci Peart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0853" y="6581920"/>
            <a:ext cx="3931092" cy="279678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Safeguarding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(DSL School)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Raisa Tryon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Social Work Assistant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Greg Shelley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27605" y="8519504"/>
            <a:ext cx="4134678" cy="108747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Speech and Language Therapy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974746" y="4005885"/>
            <a:ext cx="18768825" cy="318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>
            <a:stCxn id="8" idx="2"/>
          </p:cNvCxnSpPr>
          <p:nvPr/>
        </p:nvCxnSpPr>
        <p:spPr>
          <a:xfrm>
            <a:off x="11577245" y="3118390"/>
            <a:ext cx="6521" cy="89233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>
            <a:endCxn id="11" idx="0"/>
          </p:cNvCxnSpPr>
          <p:nvPr/>
        </p:nvCxnSpPr>
        <p:spPr>
          <a:xfrm>
            <a:off x="3974746" y="4037742"/>
            <a:ext cx="0" cy="63707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/>
          <p:cNvCxnSpPr/>
          <p:nvPr/>
        </p:nvCxnSpPr>
        <p:spPr>
          <a:xfrm flipH="1">
            <a:off x="22705755" y="4061885"/>
            <a:ext cx="37816" cy="685017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/>
          <p:cNvCxnSpPr>
            <a:endCxn id="7" idx="0"/>
          </p:cNvCxnSpPr>
          <p:nvPr/>
        </p:nvCxnSpPr>
        <p:spPr>
          <a:xfrm>
            <a:off x="14305786" y="4070068"/>
            <a:ext cx="0" cy="74917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>
            <a:endCxn id="9" idx="3"/>
          </p:cNvCxnSpPr>
          <p:nvPr/>
        </p:nvCxnSpPr>
        <p:spPr>
          <a:xfrm flipH="1" flipV="1">
            <a:off x="21632940" y="5784263"/>
            <a:ext cx="1065664" cy="67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/>
          <p:cNvCxnSpPr/>
          <p:nvPr/>
        </p:nvCxnSpPr>
        <p:spPr>
          <a:xfrm flipH="1">
            <a:off x="6420677" y="10368320"/>
            <a:ext cx="91408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ectangle 28"/>
          <p:cNvSpPr/>
          <p:nvPr/>
        </p:nvSpPr>
        <p:spPr>
          <a:xfrm>
            <a:off x="17467029" y="10252860"/>
            <a:ext cx="4153968" cy="145680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Health &amp; Safety Support Officer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Colin Pennington</a:t>
            </a:r>
            <a:endParaRPr kumimoji="0" lang="en-GB" sz="3200" b="0" i="0" u="none" strike="noStrike" cap="none" spc="0" normalizeH="0" baseline="0" err="1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503473" y="6998505"/>
            <a:ext cx="4134678" cy="1333698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 </a:t>
            </a: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Psychiatrist</a:t>
            </a: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+mn-lt"/>
                <a:cs typeface="+mn-lt"/>
                <a:sym typeface="Helvetica Neue Medium"/>
              </a:rPr>
              <a:t> 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sym typeface="Helvetica Neue Medium"/>
              </a:rPr>
              <a:t>(Medical Director from July 2024)</a:t>
            </a:r>
            <a:endParaRPr lang="en-GB" sz="3200" b="1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Dr Tessa Myatt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24429" y="6631657"/>
            <a:ext cx="4145005" cy="595035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Centre Cover Nurses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79717" y="11493626"/>
            <a:ext cx="3949669" cy="108747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Board Certified Behaviour Analyst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27605" y="7556042"/>
            <a:ext cx="4134678" cy="595035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Specialist Nurses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486079" y="8514677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Quality Assurance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Niamh Campbell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9394944" y="4061885"/>
            <a:ext cx="1" cy="57487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/>
          <p:cNvSpPr/>
          <p:nvPr/>
        </p:nvSpPr>
        <p:spPr>
          <a:xfrm>
            <a:off x="7334756" y="9824582"/>
            <a:ext cx="4134678" cy="108747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Physio/Occupational Therapy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28132" y="11316504"/>
            <a:ext cx="4134678" cy="595035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Wellbeing Team</a:t>
            </a:r>
          </a:p>
        </p:txBody>
      </p:sp>
      <p:cxnSp>
        <p:nvCxnSpPr>
          <p:cNvPr id="18" name="Elbow Connector 17"/>
          <p:cNvCxnSpPr>
            <a:stCxn id="10" idx="1"/>
          </p:cNvCxnSpPr>
          <p:nvPr/>
        </p:nvCxnSpPr>
        <p:spPr>
          <a:xfrm rot="10800000" flipV="1">
            <a:off x="6420683" y="5313866"/>
            <a:ext cx="463167" cy="6300154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>
            <a:stCxn id="13" idx="1"/>
          </p:cNvCxnSpPr>
          <p:nvPr/>
        </p:nvCxnSpPr>
        <p:spPr>
          <a:xfrm flipH="1" flipV="1">
            <a:off x="6420677" y="9063242"/>
            <a:ext cx="906928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>
            <a:stCxn id="44" idx="1"/>
          </p:cNvCxnSpPr>
          <p:nvPr/>
        </p:nvCxnSpPr>
        <p:spPr>
          <a:xfrm flipH="1" flipV="1">
            <a:off x="6420677" y="7853559"/>
            <a:ext cx="906928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>
            <a:endCxn id="31" idx="1"/>
          </p:cNvCxnSpPr>
          <p:nvPr/>
        </p:nvCxnSpPr>
        <p:spPr>
          <a:xfrm>
            <a:off x="6420677" y="6929174"/>
            <a:ext cx="903752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>
            <a:endCxn id="41" idx="1"/>
          </p:cNvCxnSpPr>
          <p:nvPr/>
        </p:nvCxnSpPr>
        <p:spPr>
          <a:xfrm>
            <a:off x="6420677" y="11614021"/>
            <a:ext cx="90745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21677907" y="7556042"/>
            <a:ext cx="1065664" cy="1820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Connector 72"/>
          <p:cNvCxnSpPr>
            <a:endCxn id="33" idx="3"/>
          </p:cNvCxnSpPr>
          <p:nvPr/>
        </p:nvCxnSpPr>
        <p:spPr>
          <a:xfrm flipH="1">
            <a:off x="21620757" y="9217298"/>
            <a:ext cx="1020697" cy="2578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Connector 73"/>
          <p:cNvCxnSpPr>
            <a:endCxn id="29" idx="3"/>
          </p:cNvCxnSpPr>
          <p:nvPr/>
        </p:nvCxnSpPr>
        <p:spPr>
          <a:xfrm flipH="1">
            <a:off x="21620997" y="10778708"/>
            <a:ext cx="1046374" cy="2025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Elbow Connector 97"/>
          <p:cNvCxnSpPr>
            <a:stCxn id="11" idx="1"/>
          </p:cNvCxnSpPr>
          <p:nvPr/>
        </p:nvCxnSpPr>
        <p:spPr>
          <a:xfrm rot="10800000" flipV="1">
            <a:off x="1372436" y="5403226"/>
            <a:ext cx="607280" cy="6634138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Straight Connector 106"/>
          <p:cNvCxnSpPr>
            <a:stCxn id="40" idx="1"/>
          </p:cNvCxnSpPr>
          <p:nvPr/>
        </p:nvCxnSpPr>
        <p:spPr>
          <a:xfrm flipH="1">
            <a:off x="1397501" y="12037365"/>
            <a:ext cx="582216" cy="183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Rectangle 124"/>
          <p:cNvSpPr/>
          <p:nvPr/>
        </p:nvSpPr>
        <p:spPr>
          <a:xfrm>
            <a:off x="1979717" y="9857186"/>
            <a:ext cx="3949669" cy="108747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Positive Behaviour Support Team</a:t>
            </a:r>
          </a:p>
        </p:txBody>
      </p:sp>
      <p:cxnSp>
        <p:nvCxnSpPr>
          <p:cNvPr id="131" name="Straight Connector 130"/>
          <p:cNvCxnSpPr/>
          <p:nvPr/>
        </p:nvCxnSpPr>
        <p:spPr>
          <a:xfrm flipH="1" flipV="1">
            <a:off x="1353650" y="7975093"/>
            <a:ext cx="637203" cy="52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Straight Connector 131"/>
          <p:cNvCxnSpPr>
            <a:stCxn id="125" idx="1"/>
          </p:cNvCxnSpPr>
          <p:nvPr/>
        </p:nvCxnSpPr>
        <p:spPr>
          <a:xfrm flipH="1" flipV="1">
            <a:off x="1436388" y="10400924"/>
            <a:ext cx="543329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759026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402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620486" y="621166"/>
            <a:ext cx="23055943" cy="914400"/>
          </a:xfrm>
          <a:prstGeom prst="rect">
            <a:avLst/>
          </a:prstGeom>
        </p:spPr>
        <p:txBody>
          <a:bodyPr/>
          <a:lstStyle>
            <a:lvl1pPr marL="0" marR="0" indent="0" algn="ctr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Futura"/>
                <a:ea typeface="+mn-ea"/>
                <a:cs typeface="+mn-cs"/>
                <a:sym typeface="Futura"/>
              </a:defRPr>
            </a:lvl1pPr>
            <a:lvl2pPr marL="1054100" marR="0" indent="-4445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929292"/>
                </a:solidFill>
                <a:uFillTx/>
                <a:latin typeface="+mn-lt"/>
                <a:ea typeface="+mn-ea"/>
                <a:cs typeface="+mn-cs"/>
                <a:sym typeface="Futura"/>
              </a:defRPr>
            </a:lvl2pPr>
            <a:lvl3pPr marL="1663700" marR="0" indent="-4445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929292"/>
                </a:solidFill>
                <a:uFillTx/>
                <a:latin typeface="+mn-lt"/>
                <a:ea typeface="+mn-ea"/>
                <a:cs typeface="+mn-cs"/>
                <a:sym typeface="Futura"/>
              </a:defRPr>
            </a:lvl3pPr>
            <a:lvl4pPr marL="2273300" marR="0" indent="-4445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929292"/>
                </a:solidFill>
                <a:uFillTx/>
                <a:latin typeface="+mn-lt"/>
                <a:ea typeface="+mn-ea"/>
                <a:cs typeface="+mn-cs"/>
                <a:sym typeface="Futura"/>
              </a:defRPr>
            </a:lvl4pPr>
            <a:lvl5pPr marL="2882900" marR="0" indent="-4445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929292"/>
                </a:solidFill>
                <a:uFillTx/>
                <a:latin typeface="+mn-lt"/>
                <a:ea typeface="+mn-ea"/>
                <a:cs typeface="+mn-cs"/>
                <a:sym typeface="Futura"/>
              </a:defRPr>
            </a:lvl5pPr>
            <a:lvl6pPr marL="3492500" marR="0" indent="-4445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929292"/>
                </a:solidFill>
                <a:uFillTx/>
                <a:latin typeface="+mn-lt"/>
                <a:ea typeface="+mn-ea"/>
                <a:cs typeface="+mn-cs"/>
                <a:sym typeface="Futura"/>
              </a:defRPr>
            </a:lvl6pPr>
            <a:lvl7pPr marL="4102100" marR="0" indent="-4445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929292"/>
                </a:solidFill>
                <a:uFillTx/>
                <a:latin typeface="+mn-lt"/>
                <a:ea typeface="+mn-ea"/>
                <a:cs typeface="+mn-cs"/>
                <a:sym typeface="Futura"/>
              </a:defRPr>
            </a:lvl7pPr>
            <a:lvl8pPr marL="4711700" marR="0" indent="-4445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929292"/>
                </a:solidFill>
                <a:uFillTx/>
                <a:latin typeface="+mn-lt"/>
                <a:ea typeface="+mn-ea"/>
                <a:cs typeface="+mn-cs"/>
                <a:sym typeface="Futura"/>
              </a:defRPr>
            </a:lvl8pPr>
            <a:lvl9pPr marL="5321300" marR="0" indent="-4445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929292"/>
                </a:solidFill>
                <a:uFillTx/>
                <a:latin typeface="+mn-lt"/>
                <a:ea typeface="+mn-ea"/>
                <a:cs typeface="+mn-cs"/>
                <a:sym typeface="Futura"/>
              </a:defRPr>
            </a:lvl9pPr>
          </a:lstStyle>
          <a:p>
            <a:pPr hangingPunct="1"/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People Culture &amp;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30446" y="8787422"/>
            <a:ext cx="4134678" cy="1333698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Workplace Mentors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Janet Thorpe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Abigail Walker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5854" y="1633287"/>
            <a:ext cx="7416800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Director of People, Culture &amp; Systems</a:t>
            </a:r>
            <a:endParaRPr lang="en-GB" sz="3200" b="1">
              <a:solidFill>
                <a:schemeClr val="accent1">
                  <a:lumMod val="50000"/>
                </a:schemeClr>
              </a:solidFill>
            </a:endParaRP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Sue Hunt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85983" y="4870421"/>
            <a:ext cx="4377826" cy="1333698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HR Business Partners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Jane Halliday</a:t>
            </a:r>
            <a:endParaRPr lang="en-GB" sz="3200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Catherine Simpson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8268" y="4776380"/>
            <a:ext cx="4454629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Information &amp; Applications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Martin 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872244" y="4817749"/>
            <a:ext cx="4134678" cy="194925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Learning &amp; Development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Simon Priest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793736" y="7360205"/>
            <a:ext cx="4088954" cy="2195473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Training &amp; Development Team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Dominic Green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Nick Bonnington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Zowie Jupp</a:t>
            </a:r>
            <a:endParaRPr lang="en-GB" sz="2800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6619" y="6951460"/>
            <a:ext cx="4454628" cy="1333698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IT Systems Engineers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Jamie Bowler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Tim Stuttard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950287" y="4075296"/>
            <a:ext cx="18333646" cy="3769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>
            <a:stCxn id="5" idx="2"/>
          </p:cNvCxnSpPr>
          <p:nvPr/>
        </p:nvCxnSpPr>
        <p:spPr>
          <a:xfrm>
            <a:off x="11504254" y="3090096"/>
            <a:ext cx="0" cy="104531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>
            <a:endCxn id="8" idx="0"/>
          </p:cNvCxnSpPr>
          <p:nvPr/>
        </p:nvCxnSpPr>
        <p:spPr>
          <a:xfrm flipH="1">
            <a:off x="2939583" y="4042956"/>
            <a:ext cx="10704" cy="77479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>
            <a:endCxn id="7" idx="0"/>
          </p:cNvCxnSpPr>
          <p:nvPr/>
        </p:nvCxnSpPr>
        <p:spPr>
          <a:xfrm>
            <a:off x="21285583" y="4058109"/>
            <a:ext cx="0" cy="71827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>
            <a:stCxn id="7" idx="2"/>
            <a:endCxn id="10" idx="0"/>
          </p:cNvCxnSpPr>
          <p:nvPr/>
        </p:nvCxnSpPr>
        <p:spPr>
          <a:xfrm flipH="1">
            <a:off x="21283933" y="6233189"/>
            <a:ext cx="1650" cy="71827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05021" y="5792375"/>
            <a:ext cx="16556" cy="498164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>
            <a:endCxn id="6" idx="0"/>
          </p:cNvCxnSpPr>
          <p:nvPr/>
        </p:nvCxnSpPr>
        <p:spPr>
          <a:xfrm>
            <a:off x="12774896" y="4125613"/>
            <a:ext cx="0" cy="7448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ectangle 21"/>
          <p:cNvSpPr/>
          <p:nvPr/>
        </p:nvSpPr>
        <p:spPr>
          <a:xfrm>
            <a:off x="11029069" y="6877141"/>
            <a:ext cx="4037301" cy="1333698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HR Advisor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Alex Barlow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Vacancy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75253" y="4863060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Recruitment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Lead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Craig Hughes</a:t>
            </a:r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 flipH="1">
            <a:off x="7742592" y="4073954"/>
            <a:ext cx="5660" cy="78910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ectangle 40"/>
          <p:cNvSpPr/>
          <p:nvPr/>
        </p:nvSpPr>
        <p:spPr>
          <a:xfrm>
            <a:off x="11073685" y="10391754"/>
            <a:ext cx="3948068" cy="1826141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Recruitment Administrators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Victoria Moran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Victoria Roberts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04472" y="10049184"/>
            <a:ext cx="3670222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HR &amp; Training Assistant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April Oakes</a:t>
            </a:r>
          </a:p>
        </p:txBody>
      </p:sp>
      <p:cxnSp>
        <p:nvCxnSpPr>
          <p:cNvPr id="62" name="Straight Connector 61"/>
          <p:cNvCxnSpPr>
            <a:stCxn id="9" idx="1"/>
          </p:cNvCxnSpPr>
          <p:nvPr/>
        </p:nvCxnSpPr>
        <p:spPr>
          <a:xfrm flipH="1">
            <a:off x="205021" y="8457942"/>
            <a:ext cx="588715" cy="1019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/>
          <p:cNvCxnSpPr>
            <a:stCxn id="49" idx="1"/>
          </p:cNvCxnSpPr>
          <p:nvPr/>
        </p:nvCxnSpPr>
        <p:spPr>
          <a:xfrm flipH="1" flipV="1">
            <a:off x="221577" y="10774017"/>
            <a:ext cx="882895" cy="357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/>
          <p:cNvCxnSpPr>
            <a:stCxn id="8" idx="1"/>
          </p:cNvCxnSpPr>
          <p:nvPr/>
        </p:nvCxnSpPr>
        <p:spPr>
          <a:xfrm flipH="1">
            <a:off x="205021" y="5792375"/>
            <a:ext cx="667223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/>
          <p:cNvSpPr/>
          <p:nvPr/>
        </p:nvSpPr>
        <p:spPr>
          <a:xfrm>
            <a:off x="5892588" y="7056796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Communications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Eleanor Hanrahan</a:t>
            </a:r>
          </a:p>
        </p:txBody>
      </p:sp>
      <p:cxnSp>
        <p:nvCxnSpPr>
          <p:cNvPr id="21" name="Elbow Connector 20"/>
          <p:cNvCxnSpPr>
            <a:endCxn id="30" idx="1"/>
          </p:cNvCxnSpPr>
          <p:nvPr/>
        </p:nvCxnSpPr>
        <p:spPr>
          <a:xfrm rot="16200000" flipH="1">
            <a:off x="3770259" y="5662872"/>
            <a:ext cx="3748450" cy="496207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ectangle 32"/>
          <p:cNvSpPr/>
          <p:nvPr/>
        </p:nvSpPr>
        <p:spPr>
          <a:xfrm>
            <a:off x="11077976" y="8401131"/>
            <a:ext cx="3988394" cy="1703030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HR Assistants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Laura Luckman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Charlotte Thomas (Mat/L)</a:t>
            </a:r>
          </a:p>
          <a:p>
            <a:pPr defTabSz="825500"/>
            <a:r>
              <a:rPr lang="en-GB" sz="2400" err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Larah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(Temp)</a:t>
            </a:r>
          </a:p>
        </p:txBody>
      </p:sp>
      <p:cxnSp>
        <p:nvCxnSpPr>
          <p:cNvPr id="29" name="Elbow Connector 28"/>
          <p:cNvCxnSpPr>
            <a:endCxn id="4" idx="1"/>
          </p:cNvCxnSpPr>
          <p:nvPr/>
        </p:nvCxnSpPr>
        <p:spPr>
          <a:xfrm rot="16200000" flipH="1">
            <a:off x="15078335" y="6502159"/>
            <a:ext cx="5318861" cy="585361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Elbow Connector 34"/>
          <p:cNvCxnSpPr>
            <a:stCxn id="6" idx="3"/>
            <a:endCxn id="41" idx="3"/>
          </p:cNvCxnSpPr>
          <p:nvPr/>
        </p:nvCxnSpPr>
        <p:spPr>
          <a:xfrm>
            <a:off x="14963809" y="5537270"/>
            <a:ext cx="57944" cy="5767555"/>
          </a:xfrm>
          <a:prstGeom prst="bentConnector3">
            <a:avLst>
              <a:gd name="adj1" fmla="val 1883225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/>
          <p:cNvCxnSpPr>
            <a:endCxn id="22" idx="3"/>
          </p:cNvCxnSpPr>
          <p:nvPr/>
        </p:nvCxnSpPr>
        <p:spPr>
          <a:xfrm flipH="1">
            <a:off x="15066370" y="7543990"/>
            <a:ext cx="907337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 flipH="1">
            <a:off x="15066370" y="9233732"/>
            <a:ext cx="907337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682546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6334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0486" y="621166"/>
            <a:ext cx="23055943" cy="914400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Finance and Estates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3207" y="4795283"/>
            <a:ext cx="4134678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Payroll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Amanda Owen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0104" y="1879508"/>
            <a:ext cx="7416800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Director of Finance and Estates</a:t>
            </a:r>
            <a:endParaRPr lang="en-GB" sz="3200" b="1">
              <a:solidFill>
                <a:schemeClr val="accent1">
                  <a:lumMod val="50000"/>
                </a:schemeClr>
              </a:solidFill>
            </a:endParaRP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Neil Edwards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57895" y="4997803"/>
            <a:ext cx="4134678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Estates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Paul Craven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9356" y="4782318"/>
            <a:ext cx="4282622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Financial Accountant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Pat Brown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7664" y="4774986"/>
            <a:ext cx="3506183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Management Accountant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Alex Perritt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231845" y="9705146"/>
            <a:ext cx="3670222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Night Reception Team Leader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Peter Malpass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6120" y="6632222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Sales Ledger Administrator</a:t>
            </a:r>
            <a:endParaRPr lang="en-GB" sz="2400" b="1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Sheena Brazil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921886" y="4010722"/>
            <a:ext cx="18687204" cy="645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>
            <a:stCxn id="9" idx="2"/>
            <a:endCxn id="8" idx="0"/>
          </p:cNvCxnSpPr>
          <p:nvPr/>
        </p:nvCxnSpPr>
        <p:spPr>
          <a:xfrm flipH="1">
            <a:off x="11210546" y="2843875"/>
            <a:ext cx="7958" cy="19514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>
            <a:endCxn id="12" idx="0"/>
          </p:cNvCxnSpPr>
          <p:nvPr/>
        </p:nvCxnSpPr>
        <p:spPr>
          <a:xfrm flipH="1">
            <a:off x="7200756" y="4064034"/>
            <a:ext cx="3210" cy="71095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>
            <a:endCxn id="10" idx="0"/>
          </p:cNvCxnSpPr>
          <p:nvPr/>
        </p:nvCxnSpPr>
        <p:spPr>
          <a:xfrm flipH="1">
            <a:off x="16025234" y="4051583"/>
            <a:ext cx="5676" cy="9462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>
            <a:endCxn id="8" idx="0"/>
          </p:cNvCxnSpPr>
          <p:nvPr/>
        </p:nvCxnSpPr>
        <p:spPr>
          <a:xfrm>
            <a:off x="11202620" y="4053570"/>
            <a:ext cx="7926" cy="74171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>
            <a:off x="2921885" y="4074694"/>
            <a:ext cx="12711" cy="68728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374073" y="5307751"/>
            <a:ext cx="0" cy="640820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>
            <a:endCxn id="13" idx="0"/>
          </p:cNvCxnSpPr>
          <p:nvPr/>
        </p:nvCxnSpPr>
        <p:spPr>
          <a:xfrm>
            <a:off x="19043374" y="4010721"/>
            <a:ext cx="23582" cy="56944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>
            <a:endCxn id="26" idx="0"/>
          </p:cNvCxnSpPr>
          <p:nvPr/>
        </p:nvCxnSpPr>
        <p:spPr>
          <a:xfrm flipH="1">
            <a:off x="13441283" y="4051583"/>
            <a:ext cx="75934" cy="571511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>
            <a:endCxn id="25" idx="0"/>
          </p:cNvCxnSpPr>
          <p:nvPr/>
        </p:nvCxnSpPr>
        <p:spPr>
          <a:xfrm>
            <a:off x="21609090" y="3972401"/>
            <a:ext cx="0" cy="60596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ectangle 24"/>
          <p:cNvSpPr/>
          <p:nvPr/>
        </p:nvSpPr>
        <p:spPr>
          <a:xfrm>
            <a:off x="19541751" y="4578368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Reception Team Leader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Maria Noone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69668" y="9766701"/>
            <a:ext cx="6543229" cy="194925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Kitchen Manager </a:t>
            </a: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– 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Paul Yates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Cleaning Manager </a:t>
            </a: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  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Carol Jones</a:t>
            </a:r>
            <a:endParaRPr lang="en-GB" sz="3200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l"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Laundry &amp; Stores Supervisor </a:t>
            </a: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– 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Paul Wright.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36846" y="6170926"/>
            <a:ext cx="4134678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Payroll Assistant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Vacant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Straight Connector 27"/>
          <p:cNvCxnSpPr>
            <a:stCxn id="8" idx="2"/>
            <a:endCxn id="27" idx="0"/>
          </p:cNvCxnSpPr>
          <p:nvPr/>
        </p:nvCxnSpPr>
        <p:spPr>
          <a:xfrm flipH="1">
            <a:off x="11204185" y="5759650"/>
            <a:ext cx="6361" cy="41127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ectangle 32"/>
          <p:cNvSpPr/>
          <p:nvPr/>
        </p:nvSpPr>
        <p:spPr>
          <a:xfrm>
            <a:off x="986120" y="8089031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Assistant Financial Accountant</a:t>
            </a:r>
            <a:endParaRPr lang="en-GB" sz="2400" b="1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Sam Boughey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86120" y="9525059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Purchase Ledger Clerk</a:t>
            </a:r>
            <a:endParaRPr lang="en-GB" sz="2400" b="1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Yvonne Busby</a:t>
            </a:r>
          </a:p>
        </p:txBody>
      </p:sp>
      <p:cxnSp>
        <p:nvCxnSpPr>
          <p:cNvPr id="44" name="Straight Connector 43"/>
          <p:cNvCxnSpPr>
            <a:endCxn id="33" idx="1"/>
          </p:cNvCxnSpPr>
          <p:nvPr/>
        </p:nvCxnSpPr>
        <p:spPr>
          <a:xfrm>
            <a:off x="381223" y="8801375"/>
            <a:ext cx="604897" cy="1606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>
            <a:stCxn id="14" idx="1"/>
          </p:cNvCxnSpPr>
          <p:nvPr/>
        </p:nvCxnSpPr>
        <p:spPr>
          <a:xfrm flipH="1">
            <a:off x="374073" y="7360627"/>
            <a:ext cx="612047" cy="47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/>
          <p:cNvCxnSpPr>
            <a:stCxn id="34" idx="1"/>
          </p:cNvCxnSpPr>
          <p:nvPr/>
        </p:nvCxnSpPr>
        <p:spPr>
          <a:xfrm flipH="1">
            <a:off x="381223" y="10253464"/>
            <a:ext cx="604897" cy="1606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>
            <a:stCxn id="11" idx="1"/>
          </p:cNvCxnSpPr>
          <p:nvPr/>
        </p:nvCxnSpPr>
        <p:spPr>
          <a:xfrm flipH="1" flipV="1">
            <a:off x="374073" y="5264501"/>
            <a:ext cx="505283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" name="Rectangle 70"/>
          <p:cNvSpPr/>
          <p:nvPr/>
        </p:nvSpPr>
        <p:spPr>
          <a:xfrm>
            <a:off x="13957895" y="6550403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Maintenance Supervisor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James Bentley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9541751" y="6256286"/>
            <a:ext cx="4134678" cy="2195473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Admin Receptionists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Caroline Batchelor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Jacob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Martinez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aseline="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Zosia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McPherson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9" name="Straight Connector 78"/>
          <p:cNvCxnSpPr>
            <a:stCxn id="10" idx="2"/>
            <a:endCxn id="71" idx="0"/>
          </p:cNvCxnSpPr>
          <p:nvPr/>
        </p:nvCxnSpPr>
        <p:spPr>
          <a:xfrm>
            <a:off x="16025234" y="5962170"/>
            <a:ext cx="0" cy="58823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>
            <a:stCxn id="25" idx="2"/>
            <a:endCxn id="78" idx="0"/>
          </p:cNvCxnSpPr>
          <p:nvPr/>
        </p:nvCxnSpPr>
        <p:spPr>
          <a:xfrm>
            <a:off x="21609090" y="6035177"/>
            <a:ext cx="0" cy="22110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Rectangle 39"/>
          <p:cNvSpPr/>
          <p:nvPr/>
        </p:nvSpPr>
        <p:spPr>
          <a:xfrm>
            <a:off x="19541751" y="8581473"/>
            <a:ext cx="3670222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Archive Assistant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Anne Gawley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787797" y="8268976"/>
            <a:ext cx="4474874" cy="108747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Maintenance, Gardens and Transport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/>
          <p:cNvCxnSpPr>
            <a:stCxn id="71" idx="2"/>
            <a:endCxn id="35" idx="0"/>
          </p:cNvCxnSpPr>
          <p:nvPr/>
        </p:nvCxnSpPr>
        <p:spPr>
          <a:xfrm>
            <a:off x="16025234" y="8007212"/>
            <a:ext cx="0" cy="26176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 37"/>
          <p:cNvSpPr/>
          <p:nvPr/>
        </p:nvSpPr>
        <p:spPr>
          <a:xfrm>
            <a:off x="986120" y="11002649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Assistant Accountant</a:t>
            </a:r>
            <a:endParaRPr lang="en-GB" sz="2400" b="1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Christine Cole</a:t>
            </a:r>
          </a:p>
        </p:txBody>
      </p:sp>
      <p:cxnSp>
        <p:nvCxnSpPr>
          <p:cNvPr id="39" name="Straight Connector 38"/>
          <p:cNvCxnSpPr>
            <a:stCxn id="38" idx="1"/>
          </p:cNvCxnSpPr>
          <p:nvPr/>
        </p:nvCxnSpPr>
        <p:spPr>
          <a:xfrm flipH="1" flipV="1">
            <a:off x="381223" y="11731053"/>
            <a:ext cx="604897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632626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2641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67514" y="420952"/>
            <a:ext cx="23055943" cy="914400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Chief Execs Office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19358" y="4537139"/>
            <a:ext cx="4875294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Fundraising &amp; Partnerships Lead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Sarah Johnson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5366" y="1879508"/>
            <a:ext cx="7416800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Chief Executive Officer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John Heritage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4549" y="4766827"/>
            <a:ext cx="4578433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Personal Assistant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Carol</a:t>
            </a:r>
            <a:r>
              <a:rPr kumimoji="0" lang="en-GB" sz="240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Davies</a:t>
            </a:r>
            <a:endParaRPr kumimoji="0" lang="en-GB" sz="240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2708" y="4943112"/>
            <a:ext cx="4073237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Co-Production Lead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Maria Flanagan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974746" y="4005885"/>
            <a:ext cx="14882259" cy="318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>
            <a:stCxn id="8" idx="2"/>
            <a:endCxn id="10" idx="0"/>
          </p:cNvCxnSpPr>
          <p:nvPr/>
        </p:nvCxnSpPr>
        <p:spPr>
          <a:xfrm>
            <a:off x="11583766" y="2843875"/>
            <a:ext cx="0" cy="192295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>
            <a:endCxn id="11" idx="0"/>
          </p:cNvCxnSpPr>
          <p:nvPr/>
        </p:nvCxnSpPr>
        <p:spPr>
          <a:xfrm flipH="1">
            <a:off x="3969327" y="4037742"/>
            <a:ext cx="5418" cy="90537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Rectangle 46"/>
          <p:cNvSpPr/>
          <p:nvPr/>
        </p:nvSpPr>
        <p:spPr>
          <a:xfrm>
            <a:off x="16419358" y="6282117"/>
            <a:ext cx="4875294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Trust &amp; Foundation Fundraiser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Gayle Derrick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/>
          <p:cNvCxnSpPr>
            <a:endCxn id="7" idx="0"/>
          </p:cNvCxnSpPr>
          <p:nvPr/>
        </p:nvCxnSpPr>
        <p:spPr>
          <a:xfrm>
            <a:off x="18857005" y="4037742"/>
            <a:ext cx="0" cy="49939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940312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5823" y="578075"/>
            <a:ext cx="3530597" cy="5206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53345" y="5106810"/>
            <a:ext cx="18199947" cy="508847"/>
            <a:chOff x="2290009" y="4381729"/>
            <a:chExt cx="13649960" cy="381635"/>
          </a:xfrm>
        </p:grpSpPr>
        <p:sp>
          <p:nvSpPr>
            <p:cNvPr id="5" name="object 5"/>
            <p:cNvSpPr/>
            <p:nvPr/>
          </p:nvSpPr>
          <p:spPr>
            <a:xfrm>
              <a:off x="2290009" y="4741527"/>
              <a:ext cx="13649960" cy="0"/>
            </a:xfrm>
            <a:custGeom>
              <a:avLst/>
              <a:gdLst/>
              <a:ahLst/>
              <a:cxnLst/>
              <a:rect l="l" t="t" r="r" b="b"/>
              <a:pathLst>
                <a:path w="13649960">
                  <a:moveTo>
                    <a:pt x="0" y="0"/>
                  </a:moveTo>
                  <a:lnTo>
                    <a:pt x="1364933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467"/>
            </a:p>
          </p:txBody>
        </p:sp>
        <p:sp>
          <p:nvSpPr>
            <p:cNvPr id="6" name="object 6"/>
            <p:cNvSpPr/>
            <p:nvPr/>
          </p:nvSpPr>
          <p:spPr>
            <a:xfrm>
              <a:off x="8948669" y="4381729"/>
              <a:ext cx="0" cy="381635"/>
            </a:xfrm>
            <a:custGeom>
              <a:avLst/>
              <a:gdLst/>
              <a:ahLst/>
              <a:cxnLst/>
              <a:rect l="l" t="t" r="r" b="b"/>
              <a:pathLst>
                <a:path h="381635">
                  <a:moveTo>
                    <a:pt x="0" y="381051"/>
                  </a:moveTo>
                  <a:lnTo>
                    <a:pt x="0" y="0"/>
                  </a:lnTo>
                </a:path>
              </a:pathLst>
            </a:custGeom>
            <a:ln w="380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467"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0477" y="5690847"/>
            <a:ext cx="3225799" cy="3238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80817" y="5805147"/>
            <a:ext cx="2628897" cy="30860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18895" y="5805147"/>
            <a:ext cx="2552699" cy="3124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3892" y="5655747"/>
            <a:ext cx="3388857" cy="318619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10346" y="925758"/>
            <a:ext cx="3390897" cy="330200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75859" y="96004"/>
            <a:ext cx="22044991" cy="914841"/>
          </a:xfrm>
          <a:prstGeom prst="rect">
            <a:avLst/>
          </a:prstGeom>
        </p:spPr>
        <p:txBody>
          <a:bodyPr vert="horz" wrap="square" lIns="0" tIns="194729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spc="80">
                <a:solidFill>
                  <a:schemeClr val="tx2">
                    <a:lumMod val="25000"/>
                  </a:schemeClr>
                </a:solidFill>
                <a:latin typeface="+mj-lt"/>
              </a:rPr>
              <a:t>Our</a:t>
            </a:r>
            <a:r>
              <a:rPr b="1" spc="-305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b="1" spc="140">
                <a:solidFill>
                  <a:schemeClr val="tx2">
                    <a:lumMod val="25000"/>
                  </a:schemeClr>
                </a:solidFill>
                <a:latin typeface="+mj-lt"/>
              </a:rPr>
              <a:t>Executive</a:t>
            </a:r>
            <a:r>
              <a:rPr b="1" spc="-30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b="1" spc="187">
                <a:solidFill>
                  <a:schemeClr val="tx2">
                    <a:lumMod val="25000"/>
                  </a:schemeClr>
                </a:solidFill>
                <a:latin typeface="+mj-lt"/>
              </a:rPr>
              <a:t>Team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43987" y="8891246"/>
            <a:ext cx="3128666" cy="287681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3754" marR="565559">
              <a:lnSpc>
                <a:spcPct val="115300"/>
              </a:lnSpc>
              <a:spcBef>
                <a:spcPts val="120"/>
              </a:spcBef>
            </a:pPr>
            <a:r>
              <a:rPr sz="2000" b="1" spc="-13">
                <a:solidFill>
                  <a:srgbClr val="000000"/>
                </a:solidFill>
                <a:latin typeface="Trebuchet MS"/>
                <a:cs typeface="Trebuchet MS"/>
              </a:rPr>
              <a:t>Neil</a:t>
            </a:r>
            <a:r>
              <a:rPr sz="2000" b="1" spc="-133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b="1" spc="73">
                <a:solidFill>
                  <a:srgbClr val="000000"/>
                </a:solidFill>
                <a:latin typeface="Trebuchet MS"/>
                <a:cs typeface="Trebuchet MS"/>
              </a:rPr>
              <a:t>Edwards </a:t>
            </a:r>
            <a:r>
              <a:rPr sz="1867" u="sng">
                <a:solidFill>
                  <a:srgbClr val="000000"/>
                </a:solidFill>
                <a:latin typeface="Lucida Sans"/>
                <a:cs typeface="Lucida Sans"/>
              </a:rPr>
              <a:t>Director</a:t>
            </a:r>
            <a:r>
              <a:rPr sz="1867" u="sng" spc="305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-47">
                <a:solidFill>
                  <a:srgbClr val="000000"/>
                </a:solidFill>
                <a:latin typeface="Lucida Sans"/>
                <a:cs typeface="Lucida Sans"/>
              </a:rPr>
              <a:t>of </a:t>
            </a:r>
            <a:r>
              <a:rPr sz="1867" u="sng" spc="107">
                <a:solidFill>
                  <a:srgbClr val="000000"/>
                </a:solidFill>
                <a:latin typeface="Lucida Sans"/>
                <a:cs typeface="Lucida Sans"/>
              </a:rPr>
              <a:t>Finance</a:t>
            </a:r>
            <a:r>
              <a:rPr sz="1867" u="sng" spc="-12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-67">
                <a:solidFill>
                  <a:srgbClr val="000000"/>
                </a:solidFill>
                <a:latin typeface="Lucida Sans"/>
                <a:cs typeface="Lucida Sans"/>
              </a:rPr>
              <a:t>&amp; </a:t>
            </a:r>
            <a:r>
              <a:rPr sz="1867" u="sng" spc="-13">
                <a:solidFill>
                  <a:srgbClr val="000000"/>
                </a:solidFill>
                <a:latin typeface="Lucida Sans"/>
                <a:cs typeface="Lucida Sans"/>
              </a:rPr>
              <a:t>Estates</a:t>
            </a:r>
            <a:endParaRPr sz="1867" u="sng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350838" marR="854265" algn="l">
              <a:lnSpc>
                <a:spcPts val="1927"/>
              </a:lnSpc>
              <a:spcBef>
                <a:spcPts val="600"/>
              </a:spcBef>
            </a:pPr>
            <a:r>
              <a:rPr sz="1733" spc="13">
                <a:solidFill>
                  <a:srgbClr val="000000"/>
                </a:solidFill>
                <a:latin typeface="Lucida Sans"/>
                <a:cs typeface="Lucida Sans"/>
              </a:rPr>
              <a:t>Responsible</a:t>
            </a:r>
            <a:r>
              <a:rPr sz="1733" spc="2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27">
                <a:solidFill>
                  <a:srgbClr val="000000"/>
                </a:solidFill>
                <a:latin typeface="Lucida Sans"/>
                <a:cs typeface="Lucida Sans"/>
              </a:rPr>
              <a:t>for:</a:t>
            </a:r>
            <a:r>
              <a:rPr lang="en-GB" sz="1733" spc="-2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</a:p>
          <a:p>
            <a:pPr marL="636588" marR="854265" indent="-285750" algn="l">
              <a:lnSpc>
                <a:spcPts val="1927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33" spc="-27">
                <a:solidFill>
                  <a:srgbClr val="000000"/>
                </a:solidFill>
                <a:latin typeface="Lucida Sans"/>
                <a:cs typeface="Lucida Sans"/>
              </a:rPr>
              <a:t>F</a:t>
            </a:r>
            <a:r>
              <a:rPr sz="1733" spc="87" err="1">
                <a:solidFill>
                  <a:srgbClr val="000000"/>
                </a:solidFill>
                <a:latin typeface="Lucida Sans"/>
                <a:cs typeface="Lucida Sans"/>
              </a:rPr>
              <a:t>inance</a:t>
            </a:r>
            <a:endParaRPr lang="en-GB" sz="1733" spc="87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636588" marR="854265" indent="-285750" algn="l">
              <a:lnSpc>
                <a:spcPts val="1927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733" spc="-13">
                <a:solidFill>
                  <a:srgbClr val="000000"/>
                </a:solidFill>
                <a:latin typeface="Lucida Sans"/>
                <a:cs typeface="Lucida Sans"/>
              </a:rPr>
              <a:t>Estates</a:t>
            </a:r>
            <a:endParaRPr lang="en-GB" sz="1733" spc="-13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636588" marR="854265" indent="-285750" algn="l">
              <a:lnSpc>
                <a:spcPts val="1927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733" spc="-13">
                <a:solidFill>
                  <a:srgbClr val="000000"/>
                </a:solidFill>
                <a:latin typeface="Lucida Sans"/>
                <a:cs typeface="Lucida Sans"/>
              </a:rPr>
              <a:t>Facilities</a:t>
            </a:r>
            <a:r>
              <a:rPr lang="en-GB" sz="17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</a:p>
          <a:p>
            <a:pPr marL="636588" marR="854265" indent="-285750" algn="l">
              <a:lnSpc>
                <a:spcPts val="1927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733" spc="107">
                <a:solidFill>
                  <a:srgbClr val="000000"/>
                </a:solidFill>
                <a:latin typeface="Lucida Sans"/>
                <a:cs typeface="Lucida Sans"/>
              </a:rPr>
              <a:t>Company</a:t>
            </a:r>
            <a:r>
              <a:rPr sz="1733" spc="-8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93">
                <a:solidFill>
                  <a:srgbClr val="000000"/>
                </a:solidFill>
                <a:latin typeface="Lucida Sans"/>
                <a:cs typeface="Lucida Sans"/>
              </a:rPr>
              <a:t>Secretary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77126" y="8841945"/>
            <a:ext cx="2518833" cy="2666521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171022">
              <a:spcBef>
                <a:spcPts val="487"/>
              </a:spcBef>
            </a:pPr>
            <a:r>
              <a:rPr sz="2000" b="1" spc="73">
                <a:solidFill>
                  <a:srgbClr val="000000"/>
                </a:solidFill>
                <a:latin typeface="Trebuchet MS"/>
                <a:cs typeface="Trebuchet MS"/>
              </a:rPr>
              <a:t>Simon</a:t>
            </a:r>
            <a:r>
              <a:rPr sz="2000" b="1" spc="-8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b="1" spc="93">
                <a:solidFill>
                  <a:srgbClr val="000000"/>
                </a:solidFill>
                <a:latin typeface="Trebuchet MS"/>
                <a:cs typeface="Trebuchet MS"/>
              </a:rPr>
              <a:t>Messenger</a:t>
            </a:r>
            <a:endParaRPr sz="200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276006" marR="239601" indent="346278">
              <a:lnSpc>
                <a:spcPts val="2600"/>
              </a:lnSpc>
              <a:spcBef>
                <a:spcPts val="120"/>
              </a:spcBef>
            </a:pPr>
            <a:r>
              <a:rPr sz="1867" u="sng">
                <a:solidFill>
                  <a:srgbClr val="000000"/>
                </a:solidFill>
                <a:latin typeface="Lucida Sans"/>
                <a:cs typeface="Lucida Sans"/>
              </a:rPr>
              <a:t>Director</a:t>
            </a:r>
            <a:r>
              <a:rPr sz="1867" u="sng" spc="305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-33">
                <a:solidFill>
                  <a:srgbClr val="000000"/>
                </a:solidFill>
                <a:latin typeface="Lucida Sans"/>
                <a:cs typeface="Lucida Sans"/>
              </a:rPr>
              <a:t>of </a:t>
            </a:r>
            <a:r>
              <a:rPr sz="1867" u="sng" spc="-27">
                <a:solidFill>
                  <a:srgbClr val="000000"/>
                </a:solidFill>
                <a:latin typeface="Lucida Sans"/>
                <a:cs typeface="Lucida Sans"/>
              </a:rPr>
              <a:t>Adult</a:t>
            </a:r>
            <a:r>
              <a:rPr sz="1867" u="sng" spc="-9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-13">
                <a:solidFill>
                  <a:srgbClr val="000000"/>
                </a:solidFill>
                <a:latin typeface="Lucida Sans"/>
                <a:cs typeface="Lucida Sans"/>
              </a:rPr>
              <a:t>Residential</a:t>
            </a:r>
            <a:endParaRPr sz="1867" u="sng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102444">
              <a:spcBef>
                <a:spcPts val="213"/>
              </a:spcBef>
            </a:pPr>
            <a:r>
              <a:rPr sz="1867" u="sng" spc="-127">
                <a:solidFill>
                  <a:srgbClr val="000000"/>
                </a:solidFill>
                <a:latin typeface="Lucida Sans"/>
                <a:cs typeface="Lucida Sans"/>
              </a:rPr>
              <a:t>&amp;</a:t>
            </a:r>
            <a:r>
              <a:rPr sz="1867" u="sng" spc="-12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100">
                <a:solidFill>
                  <a:srgbClr val="000000"/>
                </a:solidFill>
                <a:latin typeface="Lucida Sans"/>
                <a:cs typeface="Lucida Sans"/>
              </a:rPr>
              <a:t>Day</a:t>
            </a:r>
            <a:r>
              <a:rPr sz="1867" u="sng" spc="-12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-13">
                <a:solidFill>
                  <a:srgbClr val="000000"/>
                </a:solidFill>
                <a:latin typeface="Lucida Sans"/>
                <a:cs typeface="Lucida Sans"/>
              </a:rPr>
              <a:t>Opportunities</a:t>
            </a:r>
            <a:endParaRPr sz="1867" u="sng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390304" marR="169329" indent="-374217" algn="l">
              <a:lnSpc>
                <a:spcPct val="115399"/>
              </a:lnSpc>
              <a:spcBef>
                <a:spcPts val="253"/>
              </a:spcBef>
            </a:pPr>
            <a:r>
              <a:rPr sz="1733" spc="13">
                <a:solidFill>
                  <a:srgbClr val="000000"/>
                </a:solidFill>
                <a:latin typeface="Lucida Sans"/>
                <a:cs typeface="Lucida Sans"/>
              </a:rPr>
              <a:t>Responsible</a:t>
            </a:r>
            <a:r>
              <a:rPr sz="1733" spc="2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27">
                <a:solidFill>
                  <a:srgbClr val="000000"/>
                </a:solidFill>
                <a:latin typeface="Lucida Sans"/>
                <a:cs typeface="Lucida Sans"/>
              </a:rPr>
              <a:t>for:</a:t>
            </a:r>
            <a:endParaRPr lang="en-GB" sz="1733" spc="-27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390304" marR="169329" indent="-374217" algn="l">
              <a:lnSpc>
                <a:spcPct val="115399"/>
              </a:lnSpc>
              <a:spcBef>
                <a:spcPts val="253"/>
              </a:spcBef>
              <a:buFont typeface="Arial" panose="020B0604020202020204" pitchFamily="34" charset="0"/>
              <a:buChar char="•"/>
            </a:pPr>
            <a:r>
              <a:rPr sz="1733" spc="-27">
                <a:solidFill>
                  <a:srgbClr val="000000"/>
                </a:solidFill>
                <a:latin typeface="Lucida Sans"/>
                <a:cs typeface="Lucida Sans"/>
              </a:rPr>
              <a:t>Adult</a:t>
            </a:r>
            <a:r>
              <a:rPr sz="1733" spc="-8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13">
                <a:solidFill>
                  <a:srgbClr val="000000"/>
                </a:solidFill>
                <a:latin typeface="Lucida Sans"/>
                <a:cs typeface="Lucida Sans"/>
              </a:rPr>
              <a:t>Residential</a:t>
            </a:r>
            <a:r>
              <a:rPr lang="en-GB" sz="1733" spc="-13">
                <a:solidFill>
                  <a:srgbClr val="000000"/>
                </a:solidFill>
                <a:latin typeface="Lucida Sans"/>
                <a:cs typeface="Lucida Sans"/>
              </a:rPr>
              <a:t> S</a:t>
            </a:r>
            <a:r>
              <a:rPr sz="1733" spc="87" err="1">
                <a:solidFill>
                  <a:srgbClr val="000000"/>
                </a:solidFill>
                <a:latin typeface="Lucida Sans"/>
                <a:cs typeface="Lucida Sans"/>
              </a:rPr>
              <a:t>ervice</a:t>
            </a:r>
            <a:r>
              <a:rPr lang="en-GB" sz="1733" spc="87">
                <a:solidFill>
                  <a:srgbClr val="000000"/>
                </a:solidFill>
                <a:latin typeface="Lucida Sans"/>
                <a:cs typeface="Lucida Sans"/>
              </a:rPr>
              <a:t>s</a:t>
            </a:r>
            <a:r>
              <a:rPr sz="1733" spc="-9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120">
                <a:solidFill>
                  <a:srgbClr val="000000"/>
                </a:solidFill>
                <a:latin typeface="Lucida Sans"/>
                <a:cs typeface="Lucida Sans"/>
              </a:rPr>
              <a:t>and</a:t>
            </a:r>
            <a:r>
              <a:rPr sz="1733" spc="-8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60">
                <a:solidFill>
                  <a:srgbClr val="000000"/>
                </a:solidFill>
                <a:latin typeface="Lucida Sans"/>
                <a:cs typeface="Lucida Sans"/>
              </a:rPr>
              <a:t>Day </a:t>
            </a:r>
            <a:r>
              <a:rPr sz="1733" spc="-13">
                <a:solidFill>
                  <a:srgbClr val="000000"/>
                </a:solidFill>
                <a:latin typeface="Lucida Sans"/>
                <a:cs typeface="Lucida Sans"/>
              </a:rPr>
              <a:t>Opportunities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394826" y="8841945"/>
            <a:ext cx="3133331" cy="159039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424169" marR="6773">
              <a:lnSpc>
                <a:spcPct val="114999"/>
              </a:lnSpc>
              <a:spcBef>
                <a:spcPts val="127"/>
              </a:spcBef>
            </a:pPr>
            <a:r>
              <a:rPr sz="2000" b="1" spc="93">
                <a:solidFill>
                  <a:srgbClr val="000000"/>
                </a:solidFill>
                <a:latin typeface="Trebuchet MS"/>
                <a:cs typeface="Trebuchet MS"/>
              </a:rPr>
              <a:t>Angie</a:t>
            </a:r>
            <a:r>
              <a:rPr sz="2000" b="1" spc="-107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b="1" spc="-13">
                <a:solidFill>
                  <a:srgbClr val="000000"/>
                </a:solidFill>
                <a:latin typeface="Trebuchet MS"/>
                <a:cs typeface="Trebuchet MS"/>
              </a:rPr>
              <a:t>Fisher </a:t>
            </a:r>
            <a:endParaRPr lang="en-GB" sz="2000" b="1" spc="-13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24169" marR="6773">
              <a:lnSpc>
                <a:spcPct val="114999"/>
              </a:lnSpc>
              <a:spcBef>
                <a:spcPts val="127"/>
              </a:spcBef>
            </a:pPr>
            <a:r>
              <a:rPr sz="1867" u="sng">
                <a:solidFill>
                  <a:srgbClr val="000000"/>
                </a:solidFill>
                <a:latin typeface="Lucida Sans"/>
                <a:cs typeface="Lucida Sans"/>
              </a:rPr>
              <a:t>Director</a:t>
            </a:r>
            <a:r>
              <a:rPr sz="1867" u="sng" spc="66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>
                <a:solidFill>
                  <a:srgbClr val="000000"/>
                </a:solidFill>
                <a:latin typeface="Lucida Sans"/>
                <a:cs typeface="Lucida Sans"/>
              </a:rPr>
              <a:t>of</a:t>
            </a:r>
            <a:r>
              <a:rPr sz="1867" u="sng" spc="-2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73">
                <a:solidFill>
                  <a:srgbClr val="000000"/>
                </a:solidFill>
                <a:latin typeface="Lucida Sans"/>
                <a:cs typeface="Lucida Sans"/>
              </a:rPr>
              <a:t>Education</a:t>
            </a:r>
            <a:endParaRPr sz="1867" u="sng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814388" marR="168481" indent="-285750" algn="l">
              <a:spcBef>
                <a:spcPts val="120"/>
              </a:spcBef>
            </a:pPr>
            <a:r>
              <a:rPr sz="1733" spc="13">
                <a:solidFill>
                  <a:srgbClr val="000000"/>
                </a:solidFill>
                <a:latin typeface="Lucida Sans"/>
                <a:cs typeface="Lucida Sans"/>
              </a:rPr>
              <a:t>Responsible</a:t>
            </a:r>
            <a:r>
              <a:rPr sz="1733" spc="2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27">
                <a:solidFill>
                  <a:srgbClr val="000000"/>
                </a:solidFill>
                <a:latin typeface="Lucida Sans"/>
                <a:cs typeface="Lucida Sans"/>
              </a:rPr>
              <a:t>for: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814388" indent="-285750" algn="l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1733" spc="87">
                <a:solidFill>
                  <a:srgbClr val="000000"/>
                </a:solidFill>
                <a:latin typeface="Lucida Sans"/>
                <a:cs typeface="Lucida Sans"/>
              </a:rPr>
              <a:t>School</a:t>
            </a:r>
            <a:r>
              <a:rPr sz="1733" spc="-6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220">
                <a:solidFill>
                  <a:srgbClr val="000000"/>
                </a:solidFill>
                <a:latin typeface="Lucida Sans"/>
                <a:cs typeface="Lucida Sans"/>
              </a:rPr>
              <a:t>11-</a:t>
            </a:r>
            <a:r>
              <a:rPr sz="1733" spc="-33">
                <a:solidFill>
                  <a:srgbClr val="000000"/>
                </a:solidFill>
                <a:latin typeface="Lucida Sans"/>
                <a:cs typeface="Lucida Sans"/>
              </a:rPr>
              <a:t>16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814388" indent="-285750" algn="l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1733" spc="80">
                <a:solidFill>
                  <a:srgbClr val="000000"/>
                </a:solidFill>
                <a:latin typeface="Lucida Sans"/>
                <a:cs typeface="Lucida Sans"/>
              </a:rPr>
              <a:t>College</a:t>
            </a:r>
            <a:r>
              <a:rPr sz="1733" spc="-12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33">
                <a:solidFill>
                  <a:srgbClr val="000000"/>
                </a:solidFill>
                <a:latin typeface="Lucida Sans"/>
                <a:cs typeface="Lucida Sans"/>
              </a:rPr>
              <a:t>16+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54553" y="8816542"/>
            <a:ext cx="3433233" cy="2827976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615511">
              <a:spcBef>
                <a:spcPts val="487"/>
              </a:spcBef>
            </a:pPr>
            <a:r>
              <a:rPr sz="2000" b="1" spc="13">
                <a:solidFill>
                  <a:srgbClr val="000000"/>
                </a:solidFill>
                <a:latin typeface="Trebuchet MS"/>
                <a:cs typeface="Trebuchet MS"/>
              </a:rPr>
              <a:t>Victoria</a:t>
            </a:r>
            <a:r>
              <a:rPr sz="2000" b="1" spc="293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b="1" spc="-13">
                <a:solidFill>
                  <a:srgbClr val="000000"/>
                </a:solidFill>
                <a:latin typeface="Trebuchet MS"/>
                <a:cs typeface="Trebuchet MS"/>
              </a:rPr>
              <a:t>Entwistle</a:t>
            </a:r>
            <a:endParaRPr sz="200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16550" marR="6773" indent="-400463" algn="l">
              <a:lnSpc>
                <a:spcPct val="106500"/>
              </a:lnSpc>
              <a:spcBef>
                <a:spcPts val="193"/>
              </a:spcBef>
            </a:pPr>
            <a:r>
              <a:rPr sz="1867" u="sng">
                <a:solidFill>
                  <a:srgbClr val="000000"/>
                </a:solidFill>
                <a:latin typeface="Lucida Sans"/>
                <a:cs typeface="Lucida Sans"/>
              </a:rPr>
              <a:t>Director</a:t>
            </a:r>
            <a:r>
              <a:rPr sz="1867" u="sng" spc="20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>
                <a:solidFill>
                  <a:srgbClr val="000000"/>
                </a:solidFill>
                <a:latin typeface="Lucida Sans"/>
                <a:cs typeface="Lucida Sans"/>
              </a:rPr>
              <a:t>of</a:t>
            </a:r>
            <a:r>
              <a:rPr sz="1867" u="sng" spc="21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>
                <a:solidFill>
                  <a:srgbClr val="000000"/>
                </a:solidFill>
                <a:latin typeface="Lucida Sans"/>
                <a:cs typeface="Lucida Sans"/>
              </a:rPr>
              <a:t>Clinical</a:t>
            </a:r>
            <a:r>
              <a:rPr sz="1867" u="sng" spc="20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53">
                <a:solidFill>
                  <a:srgbClr val="000000"/>
                </a:solidFill>
                <a:latin typeface="Lucida Sans"/>
                <a:cs typeface="Lucida Sans"/>
              </a:rPr>
              <a:t>Services, </a:t>
            </a:r>
            <a:r>
              <a:rPr sz="1867" u="sng">
                <a:solidFill>
                  <a:srgbClr val="000000"/>
                </a:solidFill>
                <a:latin typeface="Lucida Sans"/>
                <a:cs typeface="Lucida Sans"/>
              </a:rPr>
              <a:t>Quality</a:t>
            </a:r>
            <a:r>
              <a:rPr sz="1867" u="sng" spc="-6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-127">
                <a:solidFill>
                  <a:srgbClr val="000000"/>
                </a:solidFill>
                <a:latin typeface="Lucida Sans"/>
                <a:cs typeface="Lucida Sans"/>
              </a:rPr>
              <a:t>&amp;</a:t>
            </a:r>
            <a:r>
              <a:rPr sz="1867" u="sng" spc="-6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867" u="sng" spc="87">
                <a:solidFill>
                  <a:srgbClr val="000000"/>
                </a:solidFill>
                <a:latin typeface="Lucida Sans"/>
                <a:cs typeface="Lucida Sans"/>
              </a:rPr>
              <a:t>Compliance </a:t>
            </a:r>
            <a:r>
              <a:rPr sz="1733" spc="13">
                <a:solidFill>
                  <a:srgbClr val="000000"/>
                </a:solidFill>
                <a:latin typeface="Lucida Sans"/>
                <a:cs typeface="Lucida Sans"/>
              </a:rPr>
              <a:t>Responsible</a:t>
            </a:r>
            <a:r>
              <a:rPr sz="1733" spc="2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27">
                <a:solidFill>
                  <a:srgbClr val="000000"/>
                </a:solidFill>
                <a:latin typeface="Lucida Sans"/>
                <a:cs typeface="Lucida Sans"/>
              </a:rPr>
              <a:t>for: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536575" marR="777221" indent="-285750" algn="l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733">
                <a:solidFill>
                  <a:srgbClr val="000000"/>
                </a:solidFill>
                <a:latin typeface="Lucida Sans"/>
                <a:cs typeface="Lucida Sans"/>
              </a:rPr>
              <a:t>Clinical</a:t>
            </a:r>
            <a:r>
              <a:rPr sz="1733" spc="305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73">
                <a:solidFill>
                  <a:srgbClr val="000000"/>
                </a:solidFill>
                <a:latin typeface="Lucida Sans"/>
                <a:cs typeface="Lucida Sans"/>
              </a:rPr>
              <a:t>Services Safeguarding </a:t>
            </a:r>
            <a:r>
              <a:rPr sz="1733" spc="67">
                <a:solidFill>
                  <a:srgbClr val="000000"/>
                </a:solidFill>
                <a:latin typeface="Lucida Sans"/>
                <a:cs typeface="Lucida Sans"/>
              </a:rPr>
              <a:t>(Exec</a:t>
            </a:r>
            <a:r>
              <a:rPr sz="1733" spc="-10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100">
                <a:solidFill>
                  <a:srgbClr val="000000"/>
                </a:solidFill>
                <a:latin typeface="Lucida Sans"/>
                <a:cs typeface="Lucida Sans"/>
              </a:rPr>
              <a:t>Lead) </a:t>
            </a:r>
            <a:r>
              <a:rPr sz="1733">
                <a:solidFill>
                  <a:srgbClr val="000000"/>
                </a:solidFill>
                <a:latin typeface="Lucida Sans"/>
                <a:cs typeface="Lucida Sans"/>
              </a:rPr>
              <a:t>Health</a:t>
            </a:r>
            <a:r>
              <a:rPr sz="1733" spc="-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120">
                <a:solidFill>
                  <a:srgbClr val="000000"/>
                </a:solidFill>
                <a:latin typeface="Lucida Sans"/>
                <a:cs typeface="Lucida Sans"/>
              </a:rPr>
              <a:t>&amp;</a:t>
            </a:r>
            <a:r>
              <a:rPr sz="1733" spc="-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67">
                <a:solidFill>
                  <a:srgbClr val="000000"/>
                </a:solidFill>
                <a:latin typeface="Lucida Sans"/>
                <a:cs typeface="Lucida Sans"/>
              </a:rPr>
              <a:t>Safety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457200" indent="-285750" algn="l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GB" sz="17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>
                <a:solidFill>
                  <a:srgbClr val="000000"/>
                </a:solidFill>
                <a:latin typeface="Lucida Sans"/>
                <a:cs typeface="Lucida Sans"/>
              </a:rPr>
              <a:t>Quality</a:t>
            </a:r>
          </a:p>
        </p:txBody>
      </p:sp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3316" y="5705048"/>
            <a:ext cx="3314697" cy="3136897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4423316" y="8816542"/>
            <a:ext cx="3416300" cy="31939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958" marR="926230" indent="680703">
              <a:lnSpc>
                <a:spcPct val="116700"/>
              </a:lnSpc>
              <a:spcBef>
                <a:spcPts val="133"/>
              </a:spcBef>
            </a:pPr>
            <a:r>
              <a:rPr sz="2000" b="1" spc="120">
                <a:solidFill>
                  <a:srgbClr val="000000"/>
                </a:solidFill>
                <a:latin typeface="Trebuchet MS"/>
                <a:cs typeface="Trebuchet MS"/>
              </a:rPr>
              <a:t>Sue</a:t>
            </a:r>
            <a:r>
              <a:rPr sz="2000" b="1" spc="-10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b="1" spc="-27">
                <a:solidFill>
                  <a:srgbClr val="000000"/>
                </a:solidFill>
                <a:latin typeface="Trebuchet MS"/>
                <a:cs typeface="Trebuchet MS"/>
              </a:rPr>
              <a:t>Hunt </a:t>
            </a:r>
            <a:r>
              <a:rPr sz="2000" u="sng">
                <a:solidFill>
                  <a:srgbClr val="000000"/>
                </a:solidFill>
                <a:latin typeface="Lucida Sans"/>
                <a:cs typeface="Lucida Sans"/>
              </a:rPr>
              <a:t>Director</a:t>
            </a:r>
            <a:r>
              <a:rPr sz="2000" u="sng" spc="152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2000" u="sng">
                <a:solidFill>
                  <a:srgbClr val="000000"/>
                </a:solidFill>
                <a:latin typeface="Lucida Sans"/>
                <a:cs typeface="Lucida Sans"/>
              </a:rPr>
              <a:t>of</a:t>
            </a:r>
            <a:r>
              <a:rPr sz="2000" u="sng" spc="152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2000" u="sng" spc="53">
                <a:solidFill>
                  <a:srgbClr val="000000"/>
                </a:solidFill>
                <a:latin typeface="Lucida Sans"/>
                <a:cs typeface="Lucida Sans"/>
              </a:rPr>
              <a:t>People, </a:t>
            </a:r>
            <a:r>
              <a:rPr sz="2000" u="sng">
                <a:solidFill>
                  <a:srgbClr val="000000"/>
                </a:solidFill>
                <a:latin typeface="Lucida Sans"/>
                <a:cs typeface="Lucida Sans"/>
              </a:rPr>
              <a:t>Culture </a:t>
            </a:r>
            <a:r>
              <a:rPr sz="2000" u="sng" spc="-133">
                <a:solidFill>
                  <a:srgbClr val="000000"/>
                </a:solidFill>
                <a:latin typeface="Lucida Sans"/>
                <a:cs typeface="Lucida Sans"/>
              </a:rPr>
              <a:t>&amp;</a:t>
            </a:r>
            <a:r>
              <a:rPr sz="2000" u="sng" spc="7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2000" u="sng" spc="53">
                <a:solidFill>
                  <a:srgbClr val="000000"/>
                </a:solidFill>
                <a:latin typeface="Lucida Sans"/>
                <a:cs typeface="Lucida Sans"/>
              </a:rPr>
              <a:t>Systems</a:t>
            </a:r>
            <a:endParaRPr sz="2000" u="sng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16933" algn="l">
              <a:lnSpc>
                <a:spcPts val="1973"/>
              </a:lnSpc>
            </a:pPr>
            <a:r>
              <a:rPr sz="1733" spc="13">
                <a:solidFill>
                  <a:srgbClr val="000000"/>
                </a:solidFill>
                <a:latin typeface="Lucida Sans"/>
                <a:cs typeface="Lucida Sans"/>
              </a:rPr>
              <a:t>Responsible</a:t>
            </a:r>
            <a:r>
              <a:rPr sz="1733" spc="2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-27">
                <a:solidFill>
                  <a:srgbClr val="000000"/>
                </a:solidFill>
                <a:latin typeface="Lucida Sans"/>
                <a:cs typeface="Lucida Sans"/>
              </a:rPr>
              <a:t>for: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357188" marR="1644186" indent="-285750" algn="l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733" spc="-13">
                <a:solidFill>
                  <a:srgbClr val="000000"/>
                </a:solidFill>
                <a:latin typeface="Lucida Sans"/>
                <a:cs typeface="Lucida Sans"/>
              </a:rPr>
              <a:t>Recruitment</a:t>
            </a:r>
            <a:endParaRPr lang="en-GB" sz="1733" spc="-13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357188" marR="1644186" indent="-285750" algn="l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lang="en-GB" sz="1733" spc="-13">
                <a:solidFill>
                  <a:srgbClr val="000000"/>
                </a:solidFill>
                <a:latin typeface="Lucida Sans"/>
                <a:cs typeface="Lucida Sans"/>
              </a:rPr>
              <a:t>T</a:t>
            </a:r>
            <a:r>
              <a:rPr sz="1733" spc="-13">
                <a:solidFill>
                  <a:srgbClr val="000000"/>
                </a:solidFill>
                <a:latin typeface="Lucida Sans"/>
                <a:cs typeface="Lucida Sans"/>
              </a:rPr>
              <a:t>raining</a:t>
            </a:r>
            <a:endParaRPr sz="1733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357188" marR="6773" indent="-285750" algn="l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733" spc="87">
                <a:solidFill>
                  <a:srgbClr val="000000"/>
                </a:solidFill>
                <a:latin typeface="Lucida Sans"/>
                <a:cs typeface="Lucida Sans"/>
              </a:rPr>
              <a:t>Workplace</a:t>
            </a:r>
            <a:r>
              <a:rPr sz="1733" spc="-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>
                <a:solidFill>
                  <a:srgbClr val="000000"/>
                </a:solidFill>
                <a:latin typeface="Lucida Sans"/>
                <a:cs typeface="Lucida Sans"/>
              </a:rPr>
              <a:t>Mentor</a:t>
            </a:r>
            <a:r>
              <a:rPr sz="1733" spc="-33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100">
                <a:solidFill>
                  <a:srgbClr val="000000"/>
                </a:solidFill>
                <a:latin typeface="Lucida Sans"/>
                <a:cs typeface="Lucida Sans"/>
              </a:rPr>
              <a:t>scheme</a:t>
            </a:r>
            <a:endParaRPr lang="en-GB" sz="1733" spc="10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357188" marR="6773" indent="-285750" algn="l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733">
                <a:solidFill>
                  <a:srgbClr val="000000"/>
                </a:solidFill>
                <a:latin typeface="Lucida Sans"/>
                <a:cs typeface="Lucida Sans"/>
              </a:rPr>
              <a:t>Human</a:t>
            </a:r>
            <a:r>
              <a:rPr sz="1733" spc="18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733" spc="67">
                <a:solidFill>
                  <a:srgbClr val="000000"/>
                </a:solidFill>
                <a:latin typeface="Lucida Sans"/>
                <a:cs typeface="Lucida Sans"/>
              </a:rPr>
              <a:t>Resources</a:t>
            </a:r>
            <a:endParaRPr lang="en-GB" sz="1733" spc="67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357188" marR="6773" indent="-285750" algn="l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lang="en-GB" sz="1733" spc="67">
                <a:solidFill>
                  <a:srgbClr val="000000"/>
                </a:solidFill>
                <a:latin typeface="Lucida Sans"/>
                <a:cs typeface="Lucida Sans"/>
              </a:rPr>
              <a:t>IT/Systems</a:t>
            </a:r>
          </a:p>
          <a:p>
            <a:pPr marL="357188" marR="6773" indent="-285750" algn="l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lang="en-GB" sz="1733" spc="67">
                <a:solidFill>
                  <a:srgbClr val="000000"/>
                </a:solidFill>
                <a:latin typeface="Lucida Sans"/>
                <a:cs typeface="Lucida Sans"/>
              </a:rPr>
              <a:t>Communications</a:t>
            </a:r>
            <a:endParaRPr lang="en-GB" sz="1733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18895" y="4068283"/>
            <a:ext cx="288234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2000" b="1">
                <a:solidFill>
                  <a:srgbClr val="000000"/>
                </a:solidFill>
                <a:latin typeface="Trebuchet MS"/>
                <a:cs typeface="Trebuchet MS"/>
              </a:rPr>
              <a:t>John</a:t>
            </a:r>
            <a:r>
              <a:rPr lang="en-GB" sz="2000" b="1" spc="-67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GB" sz="2000" b="1" spc="60">
                <a:solidFill>
                  <a:srgbClr val="000000"/>
                </a:solidFill>
                <a:latin typeface="Trebuchet MS"/>
                <a:cs typeface="Trebuchet MS"/>
              </a:rPr>
              <a:t>Heritage </a:t>
            </a:r>
          </a:p>
          <a:p>
            <a:pPr algn="l"/>
            <a:r>
              <a:rPr lang="en-GB" sz="2000" u="sng">
                <a:solidFill>
                  <a:srgbClr val="000000"/>
                </a:solidFill>
                <a:latin typeface="Lucida Sans"/>
                <a:cs typeface="Lucida Sans"/>
              </a:rPr>
              <a:t>Chief</a:t>
            </a:r>
            <a:r>
              <a:rPr lang="en-GB" sz="2000" u="sng" spc="152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GB" sz="2000" u="sng" spc="-13">
                <a:solidFill>
                  <a:srgbClr val="000000"/>
                </a:solidFill>
                <a:latin typeface="Lucida Sans"/>
                <a:cs typeface="Lucida Sans"/>
              </a:rPr>
              <a:t>Executive </a:t>
            </a:r>
            <a:r>
              <a:rPr lang="en-GB" sz="2000" spc="-13">
                <a:solidFill>
                  <a:srgbClr val="000000"/>
                </a:solidFill>
                <a:latin typeface="Lucida Sans"/>
                <a:cs typeface="Lucida Sans"/>
              </a:rPr>
              <a:t>@</a:t>
            </a:r>
            <a:r>
              <a:rPr lang="en-GB" sz="2000" spc="-13" err="1">
                <a:solidFill>
                  <a:srgbClr val="000000"/>
                </a:solidFill>
                <a:latin typeface="Lucida Sans"/>
                <a:cs typeface="Lucida Sans"/>
              </a:rPr>
              <a:t>DavidLewisCEO</a:t>
            </a:r>
            <a:endParaRPr lang="en-GB" sz="200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98676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99" y="8605474"/>
            <a:ext cx="3606825" cy="36068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57910" y="2614140"/>
            <a:ext cx="19676794" cy="381635"/>
            <a:chOff x="2318287" y="3566660"/>
            <a:chExt cx="13649960" cy="381635"/>
          </a:xfrm>
        </p:grpSpPr>
        <p:sp>
          <p:nvSpPr>
            <p:cNvPr id="4" name="object 4"/>
            <p:cNvSpPr/>
            <p:nvPr/>
          </p:nvSpPr>
          <p:spPr>
            <a:xfrm>
              <a:off x="2318287" y="3926457"/>
              <a:ext cx="13649960" cy="0"/>
            </a:xfrm>
            <a:custGeom>
              <a:avLst/>
              <a:gdLst/>
              <a:ahLst/>
              <a:cxnLst/>
              <a:rect l="l" t="t" r="r" b="b"/>
              <a:pathLst>
                <a:path w="13649960">
                  <a:moveTo>
                    <a:pt x="0" y="0"/>
                  </a:moveTo>
                  <a:lnTo>
                    <a:pt x="13649339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467">
                <a:solidFill>
                  <a:srgbClr val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948669" y="3566660"/>
              <a:ext cx="0" cy="381635"/>
            </a:xfrm>
            <a:custGeom>
              <a:avLst/>
              <a:gdLst/>
              <a:ahLst/>
              <a:cxnLst/>
              <a:rect l="l" t="t" r="r" b="b"/>
              <a:pathLst>
                <a:path h="381635">
                  <a:moveTo>
                    <a:pt x="0" y="381048"/>
                  </a:moveTo>
                  <a:lnTo>
                    <a:pt x="0" y="0"/>
                  </a:lnTo>
                </a:path>
              </a:pathLst>
            </a:custGeom>
            <a:ln w="380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467">
                <a:solidFill>
                  <a:srgbClr val="000000"/>
                </a:solidFill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670" y="480291"/>
            <a:ext cx="21806452" cy="73530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109952">
              <a:lnSpc>
                <a:spcPct val="100000"/>
              </a:lnSpc>
              <a:spcBef>
                <a:spcPts val="133"/>
              </a:spcBef>
            </a:pPr>
            <a:r>
              <a:rPr b="1" spc="73">
                <a:solidFill>
                  <a:schemeClr val="tx2">
                    <a:lumMod val="25000"/>
                  </a:schemeClr>
                </a:solidFill>
                <a:latin typeface="+mj-lt"/>
              </a:rPr>
              <a:t>Our</a:t>
            </a:r>
            <a:r>
              <a:rPr b="1" spc="-32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b="1" spc="-13">
                <a:solidFill>
                  <a:schemeClr val="tx2">
                    <a:lumMod val="25000"/>
                  </a:schemeClr>
                </a:solidFill>
                <a:latin typeface="+mj-lt"/>
              </a:rPr>
              <a:t>Trustees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09242" y="5388501"/>
            <a:ext cx="3022600" cy="28320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7910" y="8869645"/>
            <a:ext cx="3149599" cy="30098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5921" y="5315765"/>
            <a:ext cx="3419209" cy="27834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8757" y="8974340"/>
            <a:ext cx="3136899" cy="30479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85823" y="578076"/>
            <a:ext cx="3530599" cy="5206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33867" y="1316878"/>
            <a:ext cx="3136899" cy="27050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01212" y="5433868"/>
            <a:ext cx="2857500" cy="26542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33011" y="9000656"/>
            <a:ext cx="3375658" cy="289479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687620" y="3904241"/>
            <a:ext cx="1804247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>
              <a:spcBef>
                <a:spcPts val="493"/>
              </a:spcBef>
            </a:pPr>
            <a:r>
              <a:rPr lang="en-GB" sz="1867" b="1" spc="80">
                <a:solidFill>
                  <a:srgbClr val="000000"/>
                </a:solidFill>
                <a:latin typeface="Trebuchet MS"/>
                <a:cs typeface="Trebuchet MS"/>
              </a:rPr>
              <a:t>Tricia Kalloo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8419">
              <a:spcBef>
                <a:spcPts val="360"/>
              </a:spcBef>
            </a:pPr>
            <a:r>
              <a:rPr sz="1867" spc="60">
                <a:solidFill>
                  <a:srgbClr val="000000"/>
                </a:solidFill>
                <a:latin typeface="Lucida Sans"/>
                <a:cs typeface="Lucida Sans"/>
              </a:rPr>
              <a:t>Chair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74392" y="8037504"/>
            <a:ext cx="1892300" cy="6703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6727" rIns="0" bIns="0" rtlCol="0">
            <a:spAutoFit/>
          </a:bodyPr>
          <a:lstStyle/>
          <a:p>
            <a:pPr>
              <a:spcBef>
                <a:spcPts val="447"/>
              </a:spcBef>
            </a:pPr>
            <a:r>
              <a:rPr sz="1867" b="1" spc="100">
                <a:solidFill>
                  <a:srgbClr val="000000"/>
                </a:solidFill>
                <a:latin typeface="Trebuchet MS"/>
                <a:cs typeface="Trebuchet MS"/>
              </a:rPr>
              <a:t>Carole</a:t>
            </a:r>
            <a:r>
              <a:rPr sz="1867" b="1" spc="-67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67" b="1" spc="87">
                <a:solidFill>
                  <a:srgbClr val="000000"/>
                </a:solidFill>
                <a:latin typeface="Trebuchet MS"/>
                <a:cs typeface="Trebuchet MS"/>
              </a:rPr>
              <a:t>Spencer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spcBef>
                <a:spcPts val="32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4626" y="8021687"/>
            <a:ext cx="1899601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16933">
              <a:spcBef>
                <a:spcPts val="493"/>
              </a:spcBef>
            </a:pPr>
            <a:r>
              <a:rPr lang="en-GB" sz="1867" b="1">
                <a:solidFill>
                  <a:srgbClr val="000000"/>
                </a:solidFill>
                <a:latin typeface="Trebuchet MS"/>
                <a:cs typeface="Trebuchet MS"/>
              </a:rPr>
              <a:t>Geoff Loughlin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99058">
              <a:spcBef>
                <a:spcPts val="360"/>
              </a:spcBef>
            </a:pPr>
            <a:r>
              <a:rPr sz="1867" spc="100">
                <a:solidFill>
                  <a:srgbClr val="000000"/>
                </a:solidFill>
                <a:latin typeface="Lucida Sans"/>
                <a:cs typeface="Lucida Sans"/>
              </a:rPr>
              <a:t>Vice-</a:t>
            </a:r>
            <a:r>
              <a:rPr sz="1867" spc="47">
                <a:solidFill>
                  <a:srgbClr val="000000"/>
                </a:solidFill>
                <a:latin typeface="Lucida Sans"/>
                <a:cs typeface="Lucida Sans"/>
              </a:rPr>
              <a:t>Chair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13557" y="8002468"/>
            <a:ext cx="2059932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>
              <a:spcBef>
                <a:spcPts val="493"/>
              </a:spcBef>
            </a:pPr>
            <a:r>
              <a:rPr lang="en-GB" sz="1867" b="1" spc="120">
                <a:solidFill>
                  <a:srgbClr val="000000"/>
                </a:solidFill>
                <a:latin typeface="Trebuchet MS"/>
                <a:cs typeface="Trebuchet MS"/>
              </a:rPr>
              <a:t>Paul McKevitt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spcBef>
                <a:spcPts val="36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26186" y="11826249"/>
            <a:ext cx="1755987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>
              <a:spcBef>
                <a:spcPts val="493"/>
              </a:spcBef>
            </a:pPr>
            <a:r>
              <a:rPr lang="en-GB" sz="1867" b="1" spc="100">
                <a:solidFill>
                  <a:srgbClr val="000000"/>
                </a:solidFill>
                <a:latin typeface="Trebuchet MS"/>
                <a:cs typeface="Trebuchet MS"/>
              </a:rPr>
              <a:t>Paul Brearley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spcBef>
                <a:spcPts val="36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38073" y="8002467"/>
            <a:ext cx="2091808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>
              <a:spcBef>
                <a:spcPts val="493"/>
              </a:spcBef>
            </a:pPr>
            <a:r>
              <a:rPr lang="en-GB" sz="1867" b="1">
                <a:solidFill>
                  <a:srgbClr val="000000"/>
                </a:solidFill>
                <a:latin typeface="Trebuchet MS"/>
                <a:cs typeface="Trebuchet MS"/>
              </a:rPr>
              <a:t>Elaine Cartwright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spcBef>
                <a:spcPts val="36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64519" y="8002468"/>
            <a:ext cx="1803400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>
              <a:spcBef>
                <a:spcPts val="493"/>
              </a:spcBef>
            </a:pPr>
            <a:r>
              <a:rPr sz="1867" b="1">
                <a:solidFill>
                  <a:srgbClr val="000000"/>
                </a:solidFill>
                <a:latin typeface="Trebuchet MS"/>
                <a:cs typeface="Trebuchet MS"/>
              </a:rPr>
              <a:t>Alistair</a:t>
            </a:r>
            <a:r>
              <a:rPr sz="1867" b="1" spc="10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67" b="1" spc="-13">
                <a:solidFill>
                  <a:srgbClr val="000000"/>
                </a:solidFill>
                <a:latin typeface="Trebuchet MS"/>
                <a:cs typeface="Trebuchet MS"/>
              </a:rPr>
              <a:t>Hollows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spcBef>
                <a:spcPts val="36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41243" y="11791590"/>
            <a:ext cx="2203027" cy="6703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6727" rIns="0" bIns="0" rtlCol="0">
            <a:spAutoFit/>
          </a:bodyPr>
          <a:lstStyle/>
          <a:p>
            <a:pPr>
              <a:spcBef>
                <a:spcPts val="447"/>
              </a:spcBef>
            </a:pPr>
            <a:r>
              <a:rPr sz="1867" b="1" spc="120">
                <a:solidFill>
                  <a:srgbClr val="000000"/>
                </a:solidFill>
                <a:latin typeface="Trebuchet MS"/>
                <a:cs typeface="Trebuchet MS"/>
              </a:rPr>
              <a:t>Susan</a:t>
            </a:r>
            <a:r>
              <a:rPr sz="1867" b="1" spc="-73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67" b="1" spc="73">
                <a:solidFill>
                  <a:srgbClr val="000000"/>
                </a:solidFill>
                <a:latin typeface="Trebuchet MS"/>
                <a:cs typeface="Trebuchet MS"/>
              </a:rPr>
              <a:t>Tebby-</a:t>
            </a:r>
            <a:r>
              <a:rPr sz="1867" b="1" spc="67">
                <a:solidFill>
                  <a:srgbClr val="000000"/>
                </a:solidFill>
                <a:latin typeface="Trebuchet MS"/>
                <a:cs typeface="Trebuchet MS"/>
              </a:rPr>
              <a:t>Lees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spcBef>
                <a:spcPts val="32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57910" y="11826249"/>
            <a:ext cx="2835406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>
              <a:spcBef>
                <a:spcPts val="493"/>
              </a:spcBef>
            </a:pPr>
            <a:r>
              <a:rPr lang="en-GB" sz="1867" b="1">
                <a:solidFill>
                  <a:srgbClr val="000000"/>
                </a:solidFill>
                <a:latin typeface="Trebuchet MS"/>
                <a:cs typeface="Trebuchet MS"/>
              </a:rPr>
              <a:t>Professor</a:t>
            </a:r>
            <a:r>
              <a:rPr sz="1867" b="1" spc="73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67" b="1">
                <a:solidFill>
                  <a:srgbClr val="000000"/>
                </a:solidFill>
                <a:latin typeface="Trebuchet MS"/>
                <a:cs typeface="Trebuchet MS"/>
              </a:rPr>
              <a:t>Vicky</a:t>
            </a:r>
            <a:r>
              <a:rPr sz="1867" b="1" spc="73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67" b="1" spc="-13">
                <a:solidFill>
                  <a:srgbClr val="000000"/>
                </a:solidFill>
                <a:latin typeface="Trebuchet MS"/>
                <a:cs typeface="Trebuchet MS"/>
              </a:rPr>
              <a:t>Halliwell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spcBef>
                <a:spcPts val="36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51443" y="11793675"/>
            <a:ext cx="998220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16933">
              <a:spcBef>
                <a:spcPts val="493"/>
              </a:spcBef>
            </a:pPr>
            <a:r>
              <a:rPr sz="1867" b="1">
                <a:solidFill>
                  <a:srgbClr val="000000"/>
                </a:solidFill>
                <a:latin typeface="Trebuchet MS"/>
                <a:cs typeface="Trebuchet MS"/>
              </a:rPr>
              <a:t>Lisa</a:t>
            </a:r>
            <a:r>
              <a:rPr sz="1867" b="1" spc="16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67" b="1" spc="-13">
                <a:solidFill>
                  <a:srgbClr val="000000"/>
                </a:solidFill>
                <a:latin typeface="Trebuchet MS"/>
                <a:cs typeface="Trebuchet MS"/>
              </a:rPr>
              <a:t>Ellis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9952">
              <a:spcBef>
                <a:spcPts val="36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0671" y="5264394"/>
            <a:ext cx="3225215" cy="2738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44293" y="5433869"/>
            <a:ext cx="2596928" cy="2568598"/>
          </a:xfrm>
          <a:prstGeom prst="rect">
            <a:avLst/>
          </a:prstGeom>
        </p:spPr>
      </p:pic>
      <p:sp>
        <p:nvSpPr>
          <p:cNvPr id="28" name="object 29"/>
          <p:cNvSpPr txBox="1"/>
          <p:nvPr/>
        </p:nvSpPr>
        <p:spPr>
          <a:xfrm>
            <a:off x="18978907" y="11825578"/>
            <a:ext cx="2203027" cy="6703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6727" rIns="0" bIns="0" rtlCol="0">
            <a:spAutoFit/>
          </a:bodyPr>
          <a:lstStyle/>
          <a:p>
            <a:pPr>
              <a:spcBef>
                <a:spcPts val="447"/>
              </a:spcBef>
            </a:pPr>
            <a:r>
              <a:rPr lang="en-GB" sz="1867" b="1" spc="120">
                <a:solidFill>
                  <a:srgbClr val="000000"/>
                </a:solidFill>
                <a:latin typeface="Trebuchet MS"/>
                <a:cs typeface="Trebuchet MS"/>
              </a:rPr>
              <a:t>Christine Green</a:t>
            </a:r>
            <a:endParaRPr sz="1867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spcBef>
                <a:spcPts val="320"/>
              </a:spcBef>
            </a:pPr>
            <a:r>
              <a:rPr sz="1867" spc="-13">
                <a:solidFill>
                  <a:srgbClr val="000000"/>
                </a:solidFill>
                <a:latin typeface="Lucida Sans"/>
                <a:cs typeface="Lucida Sans"/>
              </a:rPr>
              <a:t>Trustee</a:t>
            </a:r>
            <a:endParaRPr sz="1867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pic>
        <p:nvPicPr>
          <p:cNvPr id="16" name="Picture 1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F1C589DA-B2D3-8F3A-8446-D2025285D1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88374" y="8860538"/>
            <a:ext cx="3053151" cy="28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2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2">
                    <a:lumMod val="25000"/>
                  </a:schemeClr>
                </a:solidFill>
              </a:rPr>
              <a:t>Committee Structure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5783"/>
              </p:ext>
            </p:extLst>
          </p:nvPr>
        </p:nvGraphicFramePr>
        <p:xfrm>
          <a:off x="2166728" y="2274220"/>
          <a:ext cx="19440945" cy="8947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20">
                  <a:extLst>
                    <a:ext uri="{9D8B030D-6E8A-4147-A177-3AD203B41FA5}">
                      <a16:colId xmlns:a16="http://schemas.microsoft.com/office/drawing/2014/main" val="3996503423"/>
                    </a:ext>
                  </a:extLst>
                </a:gridCol>
                <a:gridCol w="5231958">
                  <a:extLst>
                    <a:ext uri="{9D8B030D-6E8A-4147-A177-3AD203B41FA5}">
                      <a16:colId xmlns:a16="http://schemas.microsoft.com/office/drawing/2014/main" val="3771284029"/>
                    </a:ext>
                  </a:extLst>
                </a:gridCol>
                <a:gridCol w="3888189">
                  <a:extLst>
                    <a:ext uri="{9D8B030D-6E8A-4147-A177-3AD203B41FA5}">
                      <a16:colId xmlns:a16="http://schemas.microsoft.com/office/drawing/2014/main" val="2977743402"/>
                    </a:ext>
                  </a:extLst>
                </a:gridCol>
                <a:gridCol w="3888189">
                  <a:extLst>
                    <a:ext uri="{9D8B030D-6E8A-4147-A177-3AD203B41FA5}">
                      <a16:colId xmlns:a16="http://schemas.microsoft.com/office/drawing/2014/main" val="1072328155"/>
                    </a:ext>
                  </a:extLst>
                </a:gridCol>
                <a:gridCol w="3888189">
                  <a:extLst>
                    <a:ext uri="{9D8B030D-6E8A-4147-A177-3AD203B41FA5}">
                      <a16:colId xmlns:a16="http://schemas.microsoft.com/office/drawing/2014/main" val="2450351597"/>
                    </a:ext>
                  </a:extLst>
                </a:gridCol>
              </a:tblGrid>
              <a:tr h="1419228">
                <a:tc>
                  <a:txBody>
                    <a:bodyPr/>
                    <a:lstStyle/>
                    <a:p>
                      <a:endParaRPr lang="en-GB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>
                          <a:solidFill>
                            <a:schemeClr val="bg1"/>
                          </a:solidFill>
                        </a:rPr>
                        <a:t>Risk, Safety</a:t>
                      </a:r>
                      <a:r>
                        <a:rPr lang="en-GB" sz="3200" b="1" baseline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GB" sz="3200" b="1">
                          <a:solidFill>
                            <a:schemeClr val="bg1"/>
                          </a:solidFill>
                        </a:rPr>
                        <a:t>Governance Committee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>
                          <a:solidFill>
                            <a:schemeClr val="bg1"/>
                          </a:solidFill>
                        </a:rPr>
                        <a:t>Resources Committee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>
                          <a:solidFill>
                            <a:schemeClr val="bg1"/>
                          </a:solidFill>
                        </a:rPr>
                        <a:t>School </a:t>
                      </a:r>
                    </a:p>
                    <a:p>
                      <a:r>
                        <a:rPr lang="en-GB" sz="3200" b="1">
                          <a:solidFill>
                            <a:schemeClr val="bg1"/>
                          </a:solidFill>
                        </a:rPr>
                        <a:t>Governors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>
                          <a:solidFill>
                            <a:schemeClr val="bg1"/>
                          </a:solidFill>
                        </a:rPr>
                        <a:t>College </a:t>
                      </a:r>
                    </a:p>
                    <a:p>
                      <a:r>
                        <a:rPr lang="en-GB" sz="3200" b="1">
                          <a:solidFill>
                            <a:schemeClr val="bg1"/>
                          </a:solidFill>
                        </a:rPr>
                        <a:t>Governors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42637"/>
                  </a:ext>
                </a:extLst>
              </a:tr>
              <a:tr h="608241"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Trustees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Geoff Loughlin (Chair)</a:t>
                      </a: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Lisa</a:t>
                      </a:r>
                      <a:r>
                        <a:rPr lang="en-GB" sz="2800" b="0" baseline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Ellis</a:t>
                      </a:r>
                    </a:p>
                    <a:p>
                      <a:pPr algn="l"/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Alistair Hollows (Chair)</a:t>
                      </a:r>
                    </a:p>
                    <a:p>
                      <a:pPr algn="l"/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 baseline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Carole Spencer</a:t>
                      </a:r>
                    </a:p>
                    <a:p>
                      <a:pPr algn="l"/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 baseline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Paul McKevitt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Dr Victoria Halliwell (Chair)</a:t>
                      </a: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Paul Brearley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Carole Spencer</a:t>
                      </a:r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 baseline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(Chair)</a:t>
                      </a:r>
                    </a:p>
                    <a:p>
                      <a:pPr algn="l"/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 baseline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Geoff Loughlin</a:t>
                      </a:r>
                    </a:p>
                    <a:p>
                      <a:pPr algn="l"/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48811"/>
                  </a:ext>
                </a:extLst>
              </a:tr>
              <a:tr h="608241">
                <a:tc>
                  <a:txBody>
                    <a:bodyPr/>
                    <a:lstStyle/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External Co-opted Member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Dave Rooney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67233"/>
                  </a:ext>
                </a:extLst>
              </a:tr>
              <a:tr h="608241"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Executives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All Executive Team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Neil Edwards</a:t>
                      </a: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Sue</a:t>
                      </a:r>
                      <a:r>
                        <a:rPr lang="en-GB" sz="2800" b="0" baseline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Hunt</a:t>
                      </a:r>
                    </a:p>
                    <a:p>
                      <a:pPr algn="l"/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John Heritage</a:t>
                      </a:r>
                    </a:p>
                    <a:p>
                      <a:pPr algn="l"/>
                      <a:endParaRPr lang="en-GB" sz="2800" b="0" baseline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Angie Fisher</a:t>
                      </a: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John Heritage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Angie Fisher</a:t>
                      </a: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2800" b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John Heritage</a:t>
                      </a:r>
                    </a:p>
                    <a:p>
                      <a:pPr algn="l"/>
                      <a:endParaRPr lang="en-GB" sz="2800" b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3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5157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164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Adult Residential &amp; Day Opportunities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7420" y="4723194"/>
            <a:ext cx="4134678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Registered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Dave Robins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789333" y="1907802"/>
            <a:ext cx="7416800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Director of Adult Residential &amp; Day Opportunities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Simon Messenger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75768" y="4694829"/>
            <a:ext cx="4134678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Registered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Alex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Smith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9299" y="4759049"/>
            <a:ext cx="4134678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Registered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Deborah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Davey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0978" y="4759050"/>
            <a:ext cx="4134678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Registered Manager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Darren Brodrick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578" y="6544841"/>
            <a:ext cx="4439478" cy="2811026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Residential Managers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Kara Armitt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Santina Corfield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Caroline Downing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Liam McMorine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Kara </a:t>
            </a:r>
            <a:r>
              <a:rPr lang="en-GB" sz="2400" err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Chesters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(Residential Operational Manager)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75648" y="6689873"/>
            <a:ext cx="4311688" cy="2441694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Residential Managers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Sara Adams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James Barter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Kirsty Booth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Tracey Hall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Kathryn Harmer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300857" y="7226376"/>
            <a:ext cx="4134678" cy="1333698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Nights Supervisors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Janet Brown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Melonie Hodkinson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935250" y="4010721"/>
            <a:ext cx="18673840" cy="8129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>
            <a:stCxn id="8" idx="2"/>
          </p:cNvCxnSpPr>
          <p:nvPr/>
        </p:nvCxnSpPr>
        <p:spPr>
          <a:xfrm>
            <a:off x="11497733" y="3364611"/>
            <a:ext cx="6521" cy="64611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>
            <a:endCxn id="11" idx="0"/>
          </p:cNvCxnSpPr>
          <p:nvPr/>
        </p:nvCxnSpPr>
        <p:spPr>
          <a:xfrm>
            <a:off x="2918317" y="4092017"/>
            <a:ext cx="0" cy="66703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/>
          <p:cNvCxnSpPr/>
          <p:nvPr/>
        </p:nvCxnSpPr>
        <p:spPr>
          <a:xfrm>
            <a:off x="16974141" y="4045459"/>
            <a:ext cx="0" cy="57391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endCxn id="7" idx="0"/>
          </p:cNvCxnSpPr>
          <p:nvPr/>
        </p:nvCxnSpPr>
        <p:spPr>
          <a:xfrm>
            <a:off x="11974759" y="4040373"/>
            <a:ext cx="0" cy="68282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/>
          <p:cNvCxnSpPr/>
          <p:nvPr/>
        </p:nvCxnSpPr>
        <p:spPr>
          <a:xfrm>
            <a:off x="7615737" y="4054556"/>
            <a:ext cx="0" cy="57391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>
            <a:stCxn id="10" idx="2"/>
            <a:endCxn id="13" idx="0"/>
          </p:cNvCxnSpPr>
          <p:nvPr/>
        </p:nvCxnSpPr>
        <p:spPr>
          <a:xfrm flipH="1">
            <a:off x="7531492" y="5723416"/>
            <a:ext cx="15146" cy="9664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/>
          <p:cNvCxnSpPr>
            <a:stCxn id="11" idx="2"/>
            <a:endCxn id="12" idx="0"/>
          </p:cNvCxnSpPr>
          <p:nvPr/>
        </p:nvCxnSpPr>
        <p:spPr>
          <a:xfrm>
            <a:off x="2918317" y="5723417"/>
            <a:ext cx="0" cy="8214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/>
          <p:nvPr/>
        </p:nvCxnSpPr>
        <p:spPr>
          <a:xfrm>
            <a:off x="14368196" y="4092017"/>
            <a:ext cx="0" cy="313435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/>
          <p:cNvCxnSpPr>
            <a:endCxn id="29" idx="0"/>
          </p:cNvCxnSpPr>
          <p:nvPr/>
        </p:nvCxnSpPr>
        <p:spPr>
          <a:xfrm>
            <a:off x="21609090" y="4010721"/>
            <a:ext cx="0" cy="38768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ectangle 28"/>
          <p:cNvSpPr/>
          <p:nvPr/>
        </p:nvSpPr>
        <p:spPr>
          <a:xfrm>
            <a:off x="19541751" y="4398406"/>
            <a:ext cx="4134678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Head of Day Opportunities </a:t>
            </a:r>
          </a:p>
          <a:p>
            <a:pPr defTabSz="825500"/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Donna Haworth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541751" y="6673963"/>
            <a:ext cx="4134678" cy="2195473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Day Opportunities Managers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Hannah Lowry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Elizabeth Page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James Miller</a:t>
            </a:r>
          </a:p>
        </p:txBody>
      </p:sp>
      <p:cxnSp>
        <p:nvCxnSpPr>
          <p:cNvPr id="33" name="Straight Connector 32"/>
          <p:cNvCxnSpPr>
            <a:stCxn id="29" idx="2"/>
            <a:endCxn id="32" idx="0"/>
          </p:cNvCxnSpPr>
          <p:nvPr/>
        </p:nvCxnSpPr>
        <p:spPr>
          <a:xfrm>
            <a:off x="21609090" y="5855215"/>
            <a:ext cx="0" cy="81874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10822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38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84167" y="621166"/>
            <a:ext cx="13243072" cy="1045044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Education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334121" y="4521189"/>
            <a:ext cx="3856500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Admissions Manager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Gilly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Godwin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5859" y="2158652"/>
            <a:ext cx="7416800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Director of Education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Angie Fisher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28899" y="4493846"/>
            <a:ext cx="5612754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Deputy Head of Education – Head of College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Zoe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Wright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4167" y="4539738"/>
            <a:ext cx="4134678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Head of School</a:t>
            </a:r>
            <a:endParaRPr lang="en-GB" sz="2800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Kate Tierney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334" y="4451924"/>
            <a:ext cx="4038624" cy="238013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Administrator/Clerk to the Governing Body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(School)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Tracy Donaldson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33355" y="7311785"/>
            <a:ext cx="2670089" cy="595035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Teachers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227524" y="4073426"/>
            <a:ext cx="20369994" cy="6467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>
            <a:stCxn id="8" idx="2"/>
          </p:cNvCxnSpPr>
          <p:nvPr/>
        </p:nvCxnSpPr>
        <p:spPr>
          <a:xfrm flipH="1">
            <a:off x="11299928" y="3123019"/>
            <a:ext cx="4331" cy="9504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>
            <a:endCxn id="11" idx="0"/>
          </p:cNvCxnSpPr>
          <p:nvPr/>
        </p:nvCxnSpPr>
        <p:spPr>
          <a:xfrm flipH="1">
            <a:off x="2207646" y="4073426"/>
            <a:ext cx="19877" cy="3784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/>
          <p:cNvCxnSpPr>
            <a:endCxn id="9" idx="0"/>
          </p:cNvCxnSpPr>
          <p:nvPr/>
        </p:nvCxnSpPr>
        <p:spPr>
          <a:xfrm flipH="1">
            <a:off x="16635276" y="4073426"/>
            <a:ext cx="9711" cy="4204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/>
          <p:nvPr/>
        </p:nvCxnSpPr>
        <p:spPr>
          <a:xfrm flipH="1">
            <a:off x="11292258" y="4090728"/>
            <a:ext cx="10191" cy="39105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/>
          <p:cNvCxnSpPr/>
          <p:nvPr/>
        </p:nvCxnSpPr>
        <p:spPr>
          <a:xfrm>
            <a:off x="6698974" y="4075043"/>
            <a:ext cx="3722" cy="43624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/>
          <p:nvPr/>
        </p:nvCxnSpPr>
        <p:spPr>
          <a:xfrm flipH="1">
            <a:off x="4371088" y="6618841"/>
            <a:ext cx="3625648" cy="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/>
          <p:cNvCxnSpPr/>
          <p:nvPr/>
        </p:nvCxnSpPr>
        <p:spPr>
          <a:xfrm flipH="1">
            <a:off x="12168399" y="6299469"/>
            <a:ext cx="6798162" cy="171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>
            <a:endCxn id="30" idx="0"/>
          </p:cNvCxnSpPr>
          <p:nvPr/>
        </p:nvCxnSpPr>
        <p:spPr>
          <a:xfrm>
            <a:off x="22597518" y="4090728"/>
            <a:ext cx="0" cy="107112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/>
          <p:cNvSpPr/>
          <p:nvPr/>
        </p:nvSpPr>
        <p:spPr>
          <a:xfrm>
            <a:off x="21019585" y="5161857"/>
            <a:ext cx="3155866" cy="2872581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Administrator/Clerk to the Governing Body</a:t>
            </a:r>
            <a:endParaRPr lang="en-GB" sz="3200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(College)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Janet Ford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974898" y="8614287"/>
            <a:ext cx="2670089" cy="1579920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Learning Support Staff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567427" y="6739208"/>
            <a:ext cx="3485033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Student Services Manager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Tina Hooson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263805" y="6739203"/>
            <a:ext cx="3485033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Assistant Principal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Joanne Hall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894023" y="10413696"/>
            <a:ext cx="4224595" cy="96436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Pathway Coordinator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Amanda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Bates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9" name="Straight Connector 58"/>
          <p:cNvCxnSpPr>
            <a:endCxn id="76" idx="0"/>
          </p:cNvCxnSpPr>
          <p:nvPr/>
        </p:nvCxnSpPr>
        <p:spPr>
          <a:xfrm>
            <a:off x="7996737" y="6598149"/>
            <a:ext cx="0" cy="71020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>
            <a:endCxn id="50" idx="0"/>
          </p:cNvCxnSpPr>
          <p:nvPr/>
        </p:nvCxnSpPr>
        <p:spPr>
          <a:xfrm>
            <a:off x="15309943" y="6195059"/>
            <a:ext cx="1" cy="54414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18966561" y="6316594"/>
            <a:ext cx="0" cy="46481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/>
          <p:cNvCxnSpPr>
            <a:stCxn id="50" idx="2"/>
            <a:endCxn id="49" idx="0"/>
          </p:cNvCxnSpPr>
          <p:nvPr/>
        </p:nvCxnSpPr>
        <p:spPr>
          <a:xfrm flipH="1">
            <a:off x="15309943" y="8196017"/>
            <a:ext cx="1" cy="41827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Connector 68"/>
          <p:cNvCxnSpPr>
            <a:stCxn id="51" idx="2"/>
            <a:endCxn id="56" idx="0"/>
          </p:cNvCxnSpPr>
          <p:nvPr/>
        </p:nvCxnSpPr>
        <p:spPr>
          <a:xfrm flipH="1">
            <a:off x="19006321" y="8196012"/>
            <a:ext cx="1" cy="38044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Rectangle 72"/>
          <p:cNvSpPr/>
          <p:nvPr/>
        </p:nvSpPr>
        <p:spPr>
          <a:xfrm>
            <a:off x="3044828" y="7496451"/>
            <a:ext cx="2670089" cy="595035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Teachers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254220" y="7308349"/>
            <a:ext cx="3485033" cy="1333698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Assistant Head</a:t>
            </a:r>
          </a:p>
          <a:p>
            <a:pPr defTabSz="825500"/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Hannah Lafferty</a:t>
            </a:r>
          </a:p>
          <a:p>
            <a:pPr defTabSz="825500"/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Lily</a:t>
            </a:r>
            <a:r>
              <a:rPr kumimoji="0" lang="en-GB" sz="2400" b="0" i="0" u="none" strike="noStrike" cap="none" spc="0" normalizeH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Carney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54220" y="9790756"/>
            <a:ext cx="3485033" cy="1087477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Learning Support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Staff</a:t>
            </a:r>
            <a:endParaRPr lang="en-GB" sz="2400" b="1">
              <a:solidFill>
                <a:schemeClr val="accent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1" name="Straight Connector 80"/>
          <p:cNvCxnSpPr>
            <a:endCxn id="12" idx="0"/>
          </p:cNvCxnSpPr>
          <p:nvPr/>
        </p:nvCxnSpPr>
        <p:spPr>
          <a:xfrm>
            <a:off x="12168399" y="6316594"/>
            <a:ext cx="1" cy="99519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/>
          <p:cNvCxnSpPr>
            <a:endCxn id="73" idx="0"/>
          </p:cNvCxnSpPr>
          <p:nvPr/>
        </p:nvCxnSpPr>
        <p:spPr>
          <a:xfrm>
            <a:off x="4379873" y="6647296"/>
            <a:ext cx="0" cy="84915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/>
          <p:cNvCxnSpPr>
            <a:stCxn id="10" idx="2"/>
          </p:cNvCxnSpPr>
          <p:nvPr/>
        </p:nvCxnSpPr>
        <p:spPr>
          <a:xfrm flipH="1">
            <a:off x="6751315" y="5504105"/>
            <a:ext cx="191" cy="109404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/>
          <p:cNvCxnSpPr>
            <a:stCxn id="76" idx="2"/>
            <a:endCxn id="78" idx="0"/>
          </p:cNvCxnSpPr>
          <p:nvPr/>
        </p:nvCxnSpPr>
        <p:spPr>
          <a:xfrm>
            <a:off x="7996737" y="8642047"/>
            <a:ext cx="0" cy="114870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Rectangle 104"/>
          <p:cNvSpPr/>
          <p:nvPr/>
        </p:nvSpPr>
        <p:spPr>
          <a:xfrm>
            <a:off x="2447544" y="3257550"/>
            <a:ext cx="7291710" cy="595035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School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2317125" y="3226542"/>
            <a:ext cx="10280393" cy="595035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College</a:t>
            </a:r>
          </a:p>
        </p:txBody>
      </p:sp>
      <p:cxnSp>
        <p:nvCxnSpPr>
          <p:cNvPr id="64" name="Straight Connector 63"/>
          <p:cNvCxnSpPr>
            <a:stCxn id="9" idx="2"/>
          </p:cNvCxnSpPr>
          <p:nvPr/>
        </p:nvCxnSpPr>
        <p:spPr>
          <a:xfrm>
            <a:off x="16635276" y="5950655"/>
            <a:ext cx="9711" cy="36593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Rectangle 55"/>
          <p:cNvSpPr/>
          <p:nvPr/>
        </p:nvSpPr>
        <p:spPr>
          <a:xfrm>
            <a:off x="16871379" y="8576452"/>
            <a:ext cx="4269884" cy="1456809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Careers &amp; Pathway Manager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Kirsty Stanley</a:t>
            </a: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2" name="Straight Connector 61"/>
          <p:cNvCxnSpPr>
            <a:stCxn id="56" idx="2"/>
            <a:endCxn id="52" idx="0"/>
          </p:cNvCxnSpPr>
          <p:nvPr/>
        </p:nvCxnSpPr>
        <p:spPr>
          <a:xfrm>
            <a:off x="19006321" y="10033261"/>
            <a:ext cx="0" cy="38043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60026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6699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itlePage">
  <a:themeElements>
    <a:clrScheme name="Custom 6">
      <a:dk1>
        <a:srgbClr val="FFFFFF"/>
      </a:dk1>
      <a:lt1>
        <a:srgbClr val="929292"/>
      </a:lt1>
      <a:dk2>
        <a:srgbClr val="5E5E5E"/>
      </a:dk2>
      <a:lt2>
        <a:srgbClr val="D5D5D5"/>
      </a:lt2>
      <a:accent1>
        <a:srgbClr val="00BBE3"/>
      </a:accent1>
      <a:accent2>
        <a:srgbClr val="9B4E9E"/>
      </a:accent2>
      <a:accent3>
        <a:srgbClr val="A0CF67"/>
      </a:accent3>
      <a:accent4>
        <a:srgbClr val="515151"/>
      </a:accent4>
      <a:accent5>
        <a:srgbClr val="FF644E"/>
      </a:accent5>
      <a:accent6>
        <a:srgbClr val="919191"/>
      </a:accent6>
      <a:hlink>
        <a:srgbClr val="CACACA"/>
      </a:hlink>
      <a:folHlink>
        <a:srgbClr val="515151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Header_Purp">
  <a:themeElements>
    <a:clrScheme name="Custom 6">
      <a:dk1>
        <a:srgbClr val="FFFFFF"/>
      </a:dk1>
      <a:lt1>
        <a:srgbClr val="929292"/>
      </a:lt1>
      <a:dk2>
        <a:srgbClr val="5E5E5E"/>
      </a:dk2>
      <a:lt2>
        <a:srgbClr val="D5D5D5"/>
      </a:lt2>
      <a:accent1>
        <a:srgbClr val="00BBE3"/>
      </a:accent1>
      <a:accent2>
        <a:srgbClr val="9B4E9E"/>
      </a:accent2>
      <a:accent3>
        <a:srgbClr val="A0CF67"/>
      </a:accent3>
      <a:accent4>
        <a:srgbClr val="515151"/>
      </a:accent4>
      <a:accent5>
        <a:srgbClr val="FF644E"/>
      </a:accent5>
      <a:accent6>
        <a:srgbClr val="919191"/>
      </a:accent6>
      <a:hlink>
        <a:srgbClr val="CACACA"/>
      </a:hlink>
      <a:folHlink>
        <a:srgbClr val="515151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SectionHeader_Blue">
  <a:themeElements>
    <a:clrScheme name="Custom 6">
      <a:dk1>
        <a:srgbClr val="FFFFFF"/>
      </a:dk1>
      <a:lt1>
        <a:srgbClr val="929292"/>
      </a:lt1>
      <a:dk2>
        <a:srgbClr val="5E5E5E"/>
      </a:dk2>
      <a:lt2>
        <a:srgbClr val="D5D5D5"/>
      </a:lt2>
      <a:accent1>
        <a:srgbClr val="00BBE3"/>
      </a:accent1>
      <a:accent2>
        <a:srgbClr val="9B4E9E"/>
      </a:accent2>
      <a:accent3>
        <a:srgbClr val="A0CF67"/>
      </a:accent3>
      <a:accent4>
        <a:srgbClr val="515151"/>
      </a:accent4>
      <a:accent5>
        <a:srgbClr val="FF644E"/>
      </a:accent5>
      <a:accent6>
        <a:srgbClr val="919191"/>
      </a:accent6>
      <a:hlink>
        <a:srgbClr val="CACACA"/>
      </a:hlink>
      <a:folHlink>
        <a:srgbClr val="515151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SectionHeader_Green">
  <a:themeElements>
    <a:clrScheme name="Custom 6">
      <a:dk1>
        <a:srgbClr val="FFFFFF"/>
      </a:dk1>
      <a:lt1>
        <a:srgbClr val="929292"/>
      </a:lt1>
      <a:dk2>
        <a:srgbClr val="5E5E5E"/>
      </a:dk2>
      <a:lt2>
        <a:srgbClr val="D5D5D5"/>
      </a:lt2>
      <a:accent1>
        <a:srgbClr val="00BBE3"/>
      </a:accent1>
      <a:accent2>
        <a:srgbClr val="9B4E9E"/>
      </a:accent2>
      <a:accent3>
        <a:srgbClr val="A0CF67"/>
      </a:accent3>
      <a:accent4>
        <a:srgbClr val="515151"/>
      </a:accent4>
      <a:accent5>
        <a:srgbClr val="FF644E"/>
      </a:accent5>
      <a:accent6>
        <a:srgbClr val="919191"/>
      </a:accent6>
      <a:hlink>
        <a:srgbClr val="CACACA"/>
      </a:hlink>
      <a:folHlink>
        <a:srgbClr val="515151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SectionHeader_Education">
  <a:themeElements>
    <a:clrScheme name="Custom 6">
      <a:dk1>
        <a:srgbClr val="FFFFFF"/>
      </a:dk1>
      <a:lt1>
        <a:srgbClr val="929292"/>
      </a:lt1>
      <a:dk2>
        <a:srgbClr val="5E5E5E"/>
      </a:dk2>
      <a:lt2>
        <a:srgbClr val="D5D5D5"/>
      </a:lt2>
      <a:accent1>
        <a:srgbClr val="00BBE3"/>
      </a:accent1>
      <a:accent2>
        <a:srgbClr val="9B4E9E"/>
      </a:accent2>
      <a:accent3>
        <a:srgbClr val="A0CF67"/>
      </a:accent3>
      <a:accent4>
        <a:srgbClr val="515151"/>
      </a:accent4>
      <a:accent5>
        <a:srgbClr val="FF644E"/>
      </a:accent5>
      <a:accent6>
        <a:srgbClr val="919191"/>
      </a:accent6>
      <a:hlink>
        <a:srgbClr val="CACACA"/>
      </a:hlink>
      <a:folHlink>
        <a:srgbClr val="515151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BodyPage_Green">
  <a:themeElements>
    <a:clrScheme name="Custom 6">
      <a:dk1>
        <a:srgbClr val="FFFFFF"/>
      </a:dk1>
      <a:lt1>
        <a:srgbClr val="929292"/>
      </a:lt1>
      <a:dk2>
        <a:srgbClr val="5E5E5E"/>
      </a:dk2>
      <a:lt2>
        <a:srgbClr val="D5D5D5"/>
      </a:lt2>
      <a:accent1>
        <a:srgbClr val="00BBE3"/>
      </a:accent1>
      <a:accent2>
        <a:srgbClr val="9B4E9E"/>
      </a:accent2>
      <a:accent3>
        <a:srgbClr val="A0CF67"/>
      </a:accent3>
      <a:accent4>
        <a:srgbClr val="515151"/>
      </a:accent4>
      <a:accent5>
        <a:srgbClr val="FF644E"/>
      </a:accent5>
      <a:accent6>
        <a:srgbClr val="919191"/>
      </a:accent6>
      <a:hlink>
        <a:srgbClr val="CACACA"/>
      </a:hlink>
      <a:folHlink>
        <a:srgbClr val="515151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BodyPage_Blue">
  <a:themeElements>
    <a:clrScheme name="Custom 6">
      <a:dk1>
        <a:srgbClr val="FFFFFF"/>
      </a:dk1>
      <a:lt1>
        <a:srgbClr val="929292"/>
      </a:lt1>
      <a:dk2>
        <a:srgbClr val="5E5E5E"/>
      </a:dk2>
      <a:lt2>
        <a:srgbClr val="D5D5D5"/>
      </a:lt2>
      <a:accent1>
        <a:srgbClr val="00BBE3"/>
      </a:accent1>
      <a:accent2>
        <a:srgbClr val="9B4E9E"/>
      </a:accent2>
      <a:accent3>
        <a:srgbClr val="A0CF67"/>
      </a:accent3>
      <a:accent4>
        <a:srgbClr val="515151"/>
      </a:accent4>
      <a:accent5>
        <a:srgbClr val="FF644E"/>
      </a:accent5>
      <a:accent6>
        <a:srgbClr val="919191"/>
      </a:accent6>
      <a:hlink>
        <a:srgbClr val="CACACA"/>
      </a:hlink>
      <a:folHlink>
        <a:srgbClr val="515151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1_BodyPage_Blue">
  <a:themeElements>
    <a:clrScheme name="Custom 6">
      <a:dk1>
        <a:srgbClr val="FFFFFF"/>
      </a:dk1>
      <a:lt1>
        <a:srgbClr val="929292"/>
      </a:lt1>
      <a:dk2>
        <a:srgbClr val="5E5E5E"/>
      </a:dk2>
      <a:lt2>
        <a:srgbClr val="D5D5D5"/>
      </a:lt2>
      <a:accent1>
        <a:srgbClr val="00BBE3"/>
      </a:accent1>
      <a:accent2>
        <a:srgbClr val="9B4E9E"/>
      </a:accent2>
      <a:accent3>
        <a:srgbClr val="A0CF67"/>
      </a:accent3>
      <a:accent4>
        <a:srgbClr val="515151"/>
      </a:accent4>
      <a:accent5>
        <a:srgbClr val="FF644E"/>
      </a:accent5>
      <a:accent6>
        <a:srgbClr val="919191"/>
      </a:accent6>
      <a:hlink>
        <a:srgbClr val="CACACA"/>
      </a:hlink>
      <a:folHlink>
        <a:srgbClr val="515151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Futura Bold"/>
        <a:ea typeface="Futura Bold"/>
        <a:cs typeface="Futura Bold"/>
      </a:majorFont>
      <a:minorFont>
        <a:latin typeface="Futura"/>
        <a:ea typeface="Futura"/>
        <a:cs typeface="Futur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3ad6f9a-cf89-48b1-a16f-4852fe2c0aa9">
      <UserInfo>
        <DisplayName>Carol Davies</DisplayName>
        <AccountId>10</AccountId>
        <AccountType/>
      </UserInfo>
      <UserInfo>
        <DisplayName>Alex Perritt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BFF9C0F615D48BF6E8838BB5B91ED" ma:contentTypeVersion="9" ma:contentTypeDescription="Create a new document." ma:contentTypeScope="" ma:versionID="a584ba94d3010970bab26dd699e9f316">
  <xsd:schema xmlns:xsd="http://www.w3.org/2001/XMLSchema" xmlns:xs="http://www.w3.org/2001/XMLSchema" xmlns:p="http://schemas.microsoft.com/office/2006/metadata/properties" xmlns:ns2="9d42c1e7-e3d0-497e-88bf-e0ef9eae149c" xmlns:ns3="43ad6f9a-cf89-48b1-a16f-4852fe2c0aa9" targetNamespace="http://schemas.microsoft.com/office/2006/metadata/properties" ma:root="true" ma:fieldsID="9255155e8d87d81e70bfc746e526def4" ns2:_="" ns3:_="">
    <xsd:import namespace="9d42c1e7-e3d0-497e-88bf-e0ef9eae149c"/>
    <xsd:import namespace="43ad6f9a-cf89-48b1-a16f-4852fe2c0a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2c1e7-e3d0-497e-88bf-e0ef9eae1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d6f9a-cf89-48b1-a16f-4852fe2c0aa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2E0FE4-EEEC-46CC-B29C-13D11460C420}">
  <ds:schemaRefs>
    <ds:schemaRef ds:uri="43ad6f9a-cf89-48b1-a16f-4852fe2c0aa9"/>
    <ds:schemaRef ds:uri="9d42c1e7-e3d0-497e-88bf-e0ef9eae14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4ED1B3-8F91-4038-BD43-A4E3F8868C1C}">
  <ds:schemaRefs>
    <ds:schemaRef ds:uri="43ad6f9a-cf89-48b1-a16f-4852fe2c0aa9"/>
    <ds:schemaRef ds:uri="9d42c1e7-e3d0-497e-88bf-e0ef9eae14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67A034D-D885-4232-9B34-050BA1920E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TitlePage</vt:lpstr>
      <vt:lpstr>SectionHeader_Purp</vt:lpstr>
      <vt:lpstr>SectionHeader_Blue</vt:lpstr>
      <vt:lpstr>SectionHeader_Green</vt:lpstr>
      <vt:lpstr>1_SectionHeader_Education</vt:lpstr>
      <vt:lpstr>BodyPage_Green</vt:lpstr>
      <vt:lpstr>BodyPage_Blue</vt:lpstr>
      <vt:lpstr>1_BodyPage_Blue</vt:lpstr>
      <vt:lpstr>PowerPoint Presentation</vt:lpstr>
      <vt:lpstr>Our Executive Team</vt:lpstr>
      <vt:lpstr>Our Trustees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Heritage</dc:creator>
  <cp:revision>1</cp:revision>
  <cp:lastPrinted>2023-12-04T10:02:00Z</cp:lastPrinted>
  <dcterms:modified xsi:type="dcterms:W3CDTF">2024-06-10T09:37:34Z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0x010100683BFF9C0F615D48BF6E8838BB5B91ED</vt:lpwstr>
  </property>
  <property fmtid="{D5CDD505-2E9C-101B-9397-08002B2CF9AE}" pid="3" name="MediaServiceImageTags">
    <vt:lpwstr/>
  </property>
</Properties>
</file>